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8" r:id="rId4"/>
    <p:sldMasterId id="2147484432" r:id="rId5"/>
  </p:sldMasterIdLst>
  <p:notesMasterIdLst>
    <p:notesMasterId r:id="rId83"/>
  </p:notesMasterIdLst>
  <p:sldIdLst>
    <p:sldId id="256" r:id="rId6"/>
    <p:sldId id="257" r:id="rId7"/>
    <p:sldId id="364" r:id="rId8"/>
    <p:sldId id="375" r:id="rId9"/>
    <p:sldId id="376" r:id="rId10"/>
    <p:sldId id="367" r:id="rId11"/>
    <p:sldId id="267" r:id="rId12"/>
    <p:sldId id="268" r:id="rId13"/>
    <p:sldId id="377" r:id="rId14"/>
    <p:sldId id="369" r:id="rId15"/>
    <p:sldId id="370" r:id="rId16"/>
    <p:sldId id="371" r:id="rId17"/>
    <p:sldId id="372" r:id="rId18"/>
    <p:sldId id="3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49" r:id="rId67"/>
    <p:sldId id="327" r:id="rId68"/>
    <p:sldId id="328" r:id="rId69"/>
    <p:sldId id="329" r:id="rId70"/>
    <p:sldId id="330" r:id="rId71"/>
    <p:sldId id="331" r:id="rId72"/>
    <p:sldId id="332" r:id="rId73"/>
    <p:sldId id="350" r:id="rId74"/>
    <p:sldId id="333" r:id="rId75"/>
    <p:sldId id="334" r:id="rId76"/>
    <p:sldId id="335" r:id="rId77"/>
    <p:sldId id="336" r:id="rId78"/>
    <p:sldId id="337" r:id="rId79"/>
    <p:sldId id="338" r:id="rId80"/>
    <p:sldId id="339" r:id="rId81"/>
    <p:sldId id="34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256"/>
            <p14:sldId id="257"/>
          </p14:sldIdLst>
        </p14:section>
        <p14:section name="Intro" id="{41312514-8450-4449-807D-B3E41028CBB6}">
          <p14:sldIdLst/>
        </p14:section>
        <p14:section name="Cognitive Services Overview" id="{EAE03B4C-30AC-42AE-A2EC-E97F2FBE0D42}">
          <p14:sldIdLst>
            <p14:sldId id="364"/>
            <p14:sldId id="375"/>
            <p14:sldId id="376"/>
            <p14:sldId id="367"/>
            <p14:sldId id="267"/>
            <p14:sldId id="268"/>
          </p14:sldIdLst>
        </p14:section>
        <p14:section name="Detailled Overview" id="{165AFBA1-ED4A-4891-8108-739524529F73}">
          <p14:sldIdLst>
            <p14:sldId id="377"/>
            <p14:sldId id="369"/>
            <p14:sldId id="370"/>
            <p14:sldId id="371"/>
            <p14:sldId id="372"/>
            <p14:sldId id="373"/>
          </p14:sldIdLst>
        </p14:section>
        <p14:section name="Demonstrations" id="{324F12D0-E1E7-4D46-96FC-2D50A43AEFF0}">
          <p14:sldIdLst>
            <p14:sldId id="275"/>
          </p14:sldIdLst>
        </p14:section>
        <p14:section name="Vision" id="{29B3F61F-66FF-49C6-B7F7-6BCCCF4F9131}">
          <p14:sldIdLst>
            <p14:sldId id="276"/>
            <p14:sldId id="277"/>
            <p14:sldId id="278"/>
            <p14:sldId id="279"/>
            <p14:sldId id="280"/>
            <p14:sldId id="281"/>
            <p14:sldId id="282"/>
            <p14:sldId id="283"/>
            <p14:sldId id="284"/>
            <p14:sldId id="285"/>
            <p14:sldId id="286"/>
            <p14:sldId id="287"/>
            <p14:sldId id="288"/>
            <p14:sldId id="293"/>
            <p14:sldId id="294"/>
            <p14:sldId id="295"/>
          </p14:sldIdLst>
        </p14:section>
        <p14:section name="Speech" id="{9C767F6C-06BE-4CCB-838D-BB79E9F6A5F3}">
          <p14:sldIdLst>
            <p14:sldId id="296"/>
            <p14:sldId id="297"/>
            <p14:sldId id="298"/>
            <p14:sldId id="299"/>
            <p14:sldId id="300"/>
            <p14:sldId id="301"/>
            <p14:sldId id="302"/>
            <p14:sldId id="303"/>
          </p14:sldIdLst>
        </p14:section>
        <p14:section name="Language" id="{EEABB685-B8B8-45D0-B86C-6EBA59AB8D69}">
          <p14:sldIdLst>
            <p14:sldId id="304"/>
            <p14:sldId id="305"/>
            <p14:sldId id="306"/>
            <p14:sldId id="307"/>
            <p14:sldId id="308"/>
            <p14:sldId id="309"/>
            <p14:sldId id="310"/>
            <p14:sldId id="311"/>
            <p14:sldId id="312"/>
            <p14:sldId id="313"/>
            <p14:sldId id="314"/>
            <p14:sldId id="315"/>
          </p14:sldIdLst>
        </p14:section>
        <p14:section name="Knowledge" id="{21E18D0B-1E1E-4302-BC98-0709425FB336}">
          <p14:sldIdLst>
            <p14:sldId id="316"/>
            <p14:sldId id="317"/>
            <p14:sldId id="318"/>
            <p14:sldId id="319"/>
            <p14:sldId id="320"/>
            <p14:sldId id="321"/>
            <p14:sldId id="322"/>
            <p14:sldId id="323"/>
            <p14:sldId id="324"/>
            <p14:sldId id="325"/>
          </p14:sldIdLst>
        </p14:section>
        <p14:section name="Search" id="{8A0A57C7-A452-4253-9F38-507BA25327EC}">
          <p14:sldIdLst>
            <p14:sldId id="349"/>
            <p14:sldId id="327"/>
            <p14:sldId id="328"/>
            <p14:sldId id="329"/>
            <p14:sldId id="330"/>
            <p14:sldId id="331"/>
            <p14:sldId id="332"/>
            <p14:sldId id="350"/>
          </p14:sldIdLst>
        </p14:section>
        <p14:section name="Conclusion" id="{87497DFF-F8C0-40B0-A021-AF248FCFABE5}">
          <p14:sldIdLst>
            <p14:sldId id="333"/>
            <p14:sldId id="334"/>
            <p14:sldId id="335"/>
            <p14:sldId id="336"/>
          </p14:sldIdLst>
        </p14:section>
        <p14:section name="Appendix" id="{59EDC8A7-B797-4953-BCDD-5B768C6AA2BD}">
          <p14:sldIdLst>
            <p14:sldId id="337"/>
          </p14:sldIdLst>
        </p14:section>
        <p14:section name="Additional View of Cognitive Services" id="{3DDEE3BA-A349-431A-A704-8086DBAF825A}">
          <p14:sldIdLst>
            <p14:sldId id="338"/>
            <p14:sldId id="339"/>
            <p14:sldId id="340"/>
          </p14:sldIdLst>
        </p14:section>
        <p14:section name="Default Section" id="{1F26AD92-BFBA-4141-9F32-559A5E55FB3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tlyn Ryan" initials="CR" lastIdx="11" clrIdx="0">
    <p:extLst>
      <p:ext uri="{19B8F6BF-5375-455C-9EA6-DF929625EA0E}">
        <p15:presenceInfo xmlns:p15="http://schemas.microsoft.com/office/powerpoint/2012/main" userId="S-1-5-21-383413107-1061881802-891584314-12522" providerId="AD"/>
      </p:ext>
    </p:extLst>
  </p:cmAuthor>
  <p:cmAuthor id="2" name="David Griffith" initials="DG" lastIdx="5" clrIdx="1">
    <p:extLst>
      <p:ext uri="{19B8F6BF-5375-455C-9EA6-DF929625EA0E}">
        <p15:presenceInfo xmlns:p15="http://schemas.microsoft.com/office/powerpoint/2012/main" userId="S-1-5-21-383413107-1061881802-891584314-46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CDA"/>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460" autoAdjust="0"/>
    <p:restoredTop sz="74419" autoAdjust="0"/>
  </p:normalViewPr>
  <p:slideViewPr>
    <p:cSldViewPr snapToGrid="0">
      <p:cViewPr varScale="1">
        <p:scale>
          <a:sx n="122" d="100"/>
          <a:sy n="122" d="100"/>
        </p:scale>
        <p:origin x="486" y="108"/>
      </p:cViewPr>
      <p:guideLst/>
    </p:cSldViewPr>
  </p:slideViewPr>
  <p:notesTextViewPr>
    <p:cViewPr>
      <p:scale>
        <a:sx n="100" d="100"/>
        <a:sy n="100" d="100"/>
      </p:scale>
      <p:origin x="0" y="0"/>
    </p:cViewPr>
  </p:notesTextViewPr>
  <p:sorterViewPr>
    <p:cViewPr varScale="1">
      <p:scale>
        <a:sx n="100" d="100"/>
        <a:sy n="100" d="100"/>
      </p:scale>
      <p:origin x="0" y="-180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11/25/2018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microsoft.com/cognitive-services/en-us/speech-api" TargetMode="External"/><Relationship Id="rId13" Type="http://schemas.openxmlformats.org/officeDocument/2006/relationships/hyperlink" Target="https://www.microsoft.com/cognitive-services/en-us/linguistic-analysis-api" TargetMode="External"/><Relationship Id="rId18" Type="http://schemas.openxmlformats.org/officeDocument/2006/relationships/hyperlink" Target="https://www.microsoft.com/cognitive-services/en-us/entity-linking-intelligence-service" TargetMode="External"/><Relationship Id="rId26" Type="http://schemas.openxmlformats.org/officeDocument/2006/relationships/hyperlink" Target="https://www.microsoft.com/cognitive-services/en-us/bing-web-search-api" TargetMode="External"/><Relationship Id="rId3" Type="http://schemas.openxmlformats.org/officeDocument/2006/relationships/hyperlink" Target="https://aka.ms/kioskscript" TargetMode="External"/><Relationship Id="rId21" Type="http://schemas.openxmlformats.org/officeDocument/2006/relationships/hyperlink" Target="https://www.microsoft.com/cognitive-services/en-us/recommendations-api" TargetMode="External"/><Relationship Id="rId7" Type="http://schemas.openxmlformats.org/officeDocument/2006/relationships/hyperlink" Target="https://www.microsoft.com/cognitive-services/en-us/face-api" TargetMode="External"/><Relationship Id="rId12" Type="http://schemas.openxmlformats.org/officeDocument/2006/relationships/hyperlink" Target="https://www.microsoft.com/cognitive-services/en-us/language-understanding-intelligent-service-luis" TargetMode="External"/><Relationship Id="rId17" Type="http://schemas.openxmlformats.org/officeDocument/2006/relationships/hyperlink" Target="https://www.microsoft.com/cognitive-services/en-us/academic-knowledge-api" TargetMode="External"/><Relationship Id="rId25" Type="http://schemas.openxmlformats.org/officeDocument/2006/relationships/hyperlink" Target="https://www.microsoft.com/cognitive-services/en-us/bing-video-search-api" TargetMode="External"/><Relationship Id="rId2" Type="http://schemas.openxmlformats.org/officeDocument/2006/relationships/slide" Target="../slides/slide15.xml"/><Relationship Id="rId16" Type="http://schemas.openxmlformats.org/officeDocument/2006/relationships/hyperlink" Target="https://www.microsoft.com/cognitive-services/en-us/web-language-model-api" TargetMode="External"/><Relationship Id="rId20" Type="http://schemas.openxmlformats.org/officeDocument/2006/relationships/hyperlink" Target="https://www.microsoft.com/cognitive-services/en-us/qnamaker" TargetMode="External"/><Relationship Id="rId1" Type="http://schemas.openxmlformats.org/officeDocument/2006/relationships/notesMaster" Target="../notesMasters/notesMaster1.xml"/><Relationship Id="rId6" Type="http://schemas.openxmlformats.org/officeDocument/2006/relationships/hyperlink" Target="https://www.microsoft.com/cognitive-services/en-us/emotion-api" TargetMode="External"/><Relationship Id="rId11" Type="http://schemas.openxmlformats.org/officeDocument/2006/relationships/hyperlink" Target="https://www.microsoft.com/cognitive-services/en-us/bing-spell-check-api" TargetMode="External"/><Relationship Id="rId24" Type="http://schemas.openxmlformats.org/officeDocument/2006/relationships/hyperlink" Target="https://www.microsoft.com/cognitive-services/en-us/bing-news-search-api" TargetMode="External"/><Relationship Id="rId5" Type="http://schemas.openxmlformats.org/officeDocument/2006/relationships/hyperlink" Target="https://www.microsoft.com/cognitive-services/en-us/content-moderator" TargetMode="External"/><Relationship Id="rId15" Type="http://schemas.openxmlformats.org/officeDocument/2006/relationships/hyperlink" Target="https://www.microsoft.com/cognitive-services/en-us/translator-api" TargetMode="External"/><Relationship Id="rId23" Type="http://schemas.openxmlformats.org/officeDocument/2006/relationships/hyperlink" Target="https://www.microsoft.com/cognitive-services/en-us/bing-image-search-api" TargetMode="External"/><Relationship Id="rId10" Type="http://schemas.openxmlformats.org/officeDocument/2006/relationships/hyperlink" Target="https://www.microsoft.com/cognitive-services/en-us/speaker-recognition-api" TargetMode="External"/><Relationship Id="rId19" Type="http://schemas.openxmlformats.org/officeDocument/2006/relationships/hyperlink" Target="https://www.microsoft.com/cognitive-services/en-us/knowledge-exploration-service" TargetMode="External"/><Relationship Id="rId4" Type="http://schemas.openxmlformats.org/officeDocument/2006/relationships/hyperlink" Target="https://www.microsoft.com/cognitive-services/en-us/computer-vision-api" TargetMode="External"/><Relationship Id="rId9" Type="http://schemas.openxmlformats.org/officeDocument/2006/relationships/hyperlink" Target="https://www.microsoft.com/cognitive-services/en-us/custom-recognition-intelligent-service-cris" TargetMode="External"/><Relationship Id="rId14" Type="http://schemas.openxmlformats.org/officeDocument/2006/relationships/hyperlink" Target="https://www.microsoft.com/cognitive-services/en-us/text-analytics-api" TargetMode="External"/><Relationship Id="rId22" Type="http://schemas.openxmlformats.org/officeDocument/2006/relationships/hyperlink" Target="https://www.microsoft.com/cognitive-services/en-us/bing-autosuggest-api"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customers.microsoft.com/en-us/story/human-interact-cognitive-service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customers.microsoft.com/doclink/complex-networks-media-cognitive-service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8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pPr marL="0" lvl="0" indent="0">
              <a:buFont typeface="Arial" panose="020B0604020202020204" pitchFamily="34" charset="0"/>
              <a:buNone/>
            </a:pPr>
            <a:endParaRPr lang="en-US" dirty="0"/>
          </a:p>
          <a:p>
            <a:pPr defTabSz="914224">
              <a:spcAft>
                <a:spcPts val="1500"/>
              </a:spcAft>
              <a:defRPr/>
            </a:pPr>
            <a:r>
              <a:rPr lang="en-US" b="1" dirty="0"/>
              <a:t>Bing Speech API: </a:t>
            </a:r>
            <a:r>
              <a:rPr lang="en-US" sz="2400" dirty="0"/>
              <a:t>Convert audio to text, understand intent, and convert text back to speech for natural responsiveness. </a:t>
            </a:r>
            <a:r>
              <a:rPr lang="en-US" kern="0" dirty="0"/>
              <a:t>Converts spoken audio to text. </a:t>
            </a:r>
            <a:r>
              <a:rPr lang="en-US" b="1" kern="0" dirty="0"/>
              <a:t>Synthesize Speech - </a:t>
            </a:r>
            <a:r>
              <a:rPr lang="en-US" kern="0" dirty="0"/>
              <a:t>Synthesize audio from Text. </a:t>
            </a:r>
          </a:p>
          <a:p>
            <a:pPr defTabSz="914224">
              <a:spcAft>
                <a:spcPts val="1500"/>
              </a:spcAft>
              <a:defRPr/>
            </a:pPr>
            <a:endParaRPr lang="en-US" dirty="0"/>
          </a:p>
          <a:p>
            <a:pPr marL="0" lvl="0" indent="0">
              <a:buFont typeface="Arial" panose="020B0604020202020204" pitchFamily="34" charset="0"/>
              <a:buNone/>
            </a:pPr>
            <a:r>
              <a:rPr lang="en-US" b="1" dirty="0"/>
              <a:t>Custom Speech Service: </a:t>
            </a:r>
            <a:r>
              <a:rPr lang="en-US" sz="1400" b="0" i="0" u="none" strike="noStrike" kern="1200" dirty="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14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1400" b="0" i="0" u="none" strike="noStrike" kern="1200" dirty="0">
                <a:solidFill>
                  <a:schemeClr val="tx1"/>
                </a:solidFill>
                <a:effectLst/>
                <a:latin typeface="Segoe UI Light" pitchFamily="34" charset="0"/>
                <a:ea typeface="+mn-ea"/>
                <a:cs typeface="+mn-cs"/>
              </a:rPr>
            </a:br>
            <a:r>
              <a:rPr lang="en-US" sz="14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dirty="0">
                <a:solidFill>
                  <a:schemeClr val="tx1"/>
                </a:solidFill>
                <a:effectLst/>
                <a:latin typeface="Segoe UI Light" pitchFamily="34" charset="0"/>
                <a:ea typeface="+mn-ea"/>
                <a:cs typeface="+mn-cs"/>
              </a:rPr>
              <a:t>Speaker Recognition</a:t>
            </a:r>
            <a:r>
              <a:rPr lang="en-US" sz="1400" b="1" i="0" u="none" strike="noStrike" kern="1200" baseline="0" dirty="0">
                <a:solidFill>
                  <a:schemeClr val="tx1"/>
                </a:solidFill>
                <a:effectLst/>
                <a:latin typeface="Segoe UI Light" pitchFamily="34" charset="0"/>
                <a:ea typeface="+mn-ea"/>
                <a:cs typeface="+mn-cs"/>
              </a:rPr>
              <a:t> API:  </a:t>
            </a:r>
            <a:r>
              <a:rPr lang="en-US" sz="14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4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Academic Knowledge : </a:t>
            </a:r>
            <a:r>
              <a:rPr lang="en-US" sz="1400" b="0" i="0" u="none" strike="noStrike" kern="120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a:t> </a:t>
            </a:r>
            <a:r>
              <a:rPr lang="en-US" sz="1400" b="0" i="0" u="none" strike="noStrike" kern="120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1400" b="0" i="0" u="none" strike="noStrike" kern="1200">
                <a:solidFill>
                  <a:schemeClr val="tx1"/>
                </a:solidFill>
                <a:effectLst/>
                <a:latin typeface="Segoe UI Light" pitchFamily="34" charset="0"/>
                <a:ea typeface="+mn-ea"/>
                <a:cs typeface="+mn-cs"/>
              </a:rPr>
            </a:br>
            <a:r>
              <a:rPr lang="en-US" sz="1400" b="0" i="0" u="none" strike="noStrike" kern="120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a:t>A publication about our approach can be found here: http://research.microsoft.com/apps/pubs/default.aspx?id=246609  </a:t>
            </a:r>
            <a:r>
              <a:rPr lang="en-US" sz="1400" b="0" i="0" u="none" strike="noStrike" kern="120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Knowledge Exploration Service : </a:t>
            </a:r>
            <a:r>
              <a:rPr lang="en-US" sz="1400" b="0" i="0" u="none" strike="noStrike" kern="120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1400" b="0" i="0" u="none" strike="noStrike" kern="120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a:t> </a:t>
            </a:r>
          </a:p>
          <a:p>
            <a:pPr marL="0" lvl="0" indent="0">
              <a:buFont typeface="Arial" panose="020B0604020202020204" pitchFamily="34" charset="0"/>
              <a:buNone/>
            </a:pPr>
            <a:endParaRPr lang="en-US"/>
          </a:p>
          <a:p>
            <a:pPr marL="0" lvl="0" indent="0">
              <a:buFont typeface="Arial" panose="020B0604020202020204" pitchFamily="34" charset="0"/>
              <a:buNone/>
            </a:pPr>
            <a:r>
              <a:rPr lang="en-US" b="1"/>
              <a:t>Entity</a:t>
            </a:r>
            <a:r>
              <a:rPr lang="en-US" b="1" baseline="0"/>
              <a:t> Linking : </a:t>
            </a:r>
            <a:r>
              <a:rPr lang="en-US" sz="1400" b="0" i="0" u="none" strike="noStrike" kern="120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1400" b="0" i="0" u="none" strike="noStrike" kern="1200" err="1">
                <a:solidFill>
                  <a:schemeClr val="tx1"/>
                </a:solidFill>
                <a:effectLst/>
                <a:latin typeface="Segoe UI Light" pitchFamily="34" charset="0"/>
                <a:ea typeface="+mn-ea"/>
                <a:cs typeface="+mn-cs"/>
              </a:rPr>
              <a:t>wikipedia</a:t>
            </a:r>
            <a:r>
              <a:rPr lang="en-US" sz="1400" b="0" i="0" u="none" strike="noStrike" kern="1200">
                <a:solidFill>
                  <a:schemeClr val="tx1"/>
                </a:solidFill>
                <a:effectLst/>
                <a:latin typeface="Segoe UI Light" pitchFamily="34" charset="0"/>
                <a:ea typeface="+mn-ea"/>
                <a:cs typeface="+mn-cs"/>
              </a:rPr>
              <a:t>.</a:t>
            </a:r>
            <a:r>
              <a:rPr lang="en-US"/>
              <a:t> Use cases: </a:t>
            </a:r>
            <a:r>
              <a:rPr lang="en-US" sz="1400" b="0" i="0" u="none" strike="noStrike" kern="120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a:t>We also have SDKs available for Entity Linking.</a:t>
            </a:r>
            <a:endParaRPr lang="en-US"/>
          </a:p>
          <a:p>
            <a:pPr marL="0" lvl="0" indent="0">
              <a:buFont typeface="Arial" panose="020B0604020202020204" pitchFamily="34" charset="0"/>
              <a:buNone/>
            </a:pP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400" b="1" i="0" u="none" strike="noStrike" kern="1200">
                <a:solidFill>
                  <a:schemeClr val="tx1"/>
                </a:solidFill>
                <a:effectLst/>
                <a:latin typeface="Segoe UI Light" pitchFamily="34" charset="0"/>
                <a:ea typeface="+mn-ea"/>
                <a:cs typeface="+mn-cs"/>
              </a:rPr>
              <a:t>Recommendations</a:t>
            </a:r>
            <a:r>
              <a:rPr lang="en-US" sz="1400" b="1" i="0" u="none" strike="noStrike" kern="1200" baseline="0">
                <a:solidFill>
                  <a:schemeClr val="tx1"/>
                </a:solidFill>
                <a:effectLst/>
                <a:latin typeface="Segoe UI Light" pitchFamily="34" charset="0"/>
                <a:ea typeface="+mn-ea"/>
                <a:cs typeface="+mn-cs"/>
              </a:rPr>
              <a:t> API: </a:t>
            </a:r>
            <a:r>
              <a:rPr lang="en-US"/>
              <a:t>Learn from previous transactions to predict which items are more likely to be of interest to or purchased by your customers. Built using Azure Machine Learning, the Recommendations engine uses customer data—either past customer activity you’ve uploaded or data collected directly from your digital store—to offer recommended items for your customers and increase conversion rates.</a:t>
            </a: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a:t>Custom Decision Service: </a:t>
            </a:r>
            <a:r>
              <a:rPr lang="en-US"/>
              <a:t>a service that helps you create intelligent systems with a cloud-based contextual decision-making API that adapts with experience. Custom Decision service uses reinforcement learning in a new approach for personalizing content; it’s able to plug into your application and helps to make decisions in real time as it automatically adapts to optimize your metrics over time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err="1"/>
              <a:t>QnA</a:t>
            </a:r>
            <a:r>
              <a:rPr lang="en-US" b="1"/>
              <a:t> Maker : Distill information into conversational, easy-to-navigate answers.</a:t>
            </a:r>
          </a:p>
          <a:p>
            <a:r>
              <a:rPr lang="en-US" b="1"/>
              <a:t>Extract questions and answers</a:t>
            </a:r>
          </a:p>
          <a:p>
            <a:r>
              <a:rPr lang="en-US" err="1"/>
              <a:t>QnA</a:t>
            </a:r>
            <a:r>
              <a:rPr lang="en-US"/>
              <a:t> Maker extracts all possible pairs of questions and answers from user provided content – FAQ URLs, documents and editorial content.</a:t>
            </a:r>
          </a:p>
          <a:p>
            <a:r>
              <a:rPr lang="en-US" b="1"/>
              <a:t>Test, train and publish</a:t>
            </a:r>
          </a:p>
          <a:p>
            <a:r>
              <a:rPr lang="en-US"/>
              <a:t>Through </a:t>
            </a:r>
            <a:r>
              <a:rPr lang="en-US" err="1"/>
              <a:t>QnA</a:t>
            </a:r>
            <a:r>
              <a:rPr lang="en-US"/>
              <a:t> Maker’s easy-to-use GUI, you can edit, remove or add pair before testing and training the knowledge base and publishing your knowledge base as an API endpoint.</a:t>
            </a:r>
          </a:p>
          <a:p>
            <a:r>
              <a:rPr lang="en-US" b="1"/>
              <a:t>Integrates with other APIs and solutions</a:t>
            </a:r>
          </a:p>
          <a:p>
            <a:r>
              <a:rPr lang="en-US" err="1"/>
              <a:t>QnA</a:t>
            </a:r>
            <a:r>
              <a:rPr lang="en-US"/>
              <a:t> Maker integrates with other APIs seamlessly and at scale. Use </a:t>
            </a:r>
            <a:r>
              <a:rPr lang="en-US" err="1"/>
              <a:t>QnA</a:t>
            </a:r>
            <a:r>
              <a:rPr lang="en-US"/>
              <a:t> Maker with Cognitive Services such as Language Understanding Intelligent Service and create something as elegantly simple as a chat bot that answers FAQs, or as complex as an interactive virtual guide.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a:p>
          <a:p>
            <a:pPr marL="0" lvl="0" indent="0">
              <a:buFont typeface="Arial" panose="020B0604020202020204" pitchFamily="34" charset="0"/>
              <a:buNone/>
            </a:pPr>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32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0" baseline="0" dirty="0"/>
              <a:t>Bing Entity Search API </a:t>
            </a:r>
            <a:r>
              <a:rPr lang="en-US" sz="900" b="1" dirty="0"/>
              <a:t>- Search for the most relevant entity</a:t>
            </a:r>
          </a:p>
          <a:p>
            <a:r>
              <a:rPr lang="en-US" sz="900"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839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1" kern="1200">
                <a:solidFill>
                  <a:schemeClr val="tx1"/>
                </a:solidFill>
                <a:effectLst/>
                <a:latin typeface="+mn-lt"/>
                <a:ea typeface="+mn-ea"/>
                <a:cs typeface="+mn-cs"/>
              </a:rPr>
              <a:t>Project Prague</a:t>
            </a:r>
            <a:r>
              <a:rPr lang="en-US" sz="1200" kern="1200">
                <a:solidFill>
                  <a:schemeClr val="tx1"/>
                </a:solidFill>
                <a:effectLst/>
                <a:latin typeface="+mn-lt"/>
                <a:ea typeface="+mn-ea"/>
                <a:cs typeface="+mn-cs"/>
              </a:rPr>
              <a:t>.  SDK to incorporate gesture-based controls into your apps. Quickly define and implement customized hand gestures, creating a more natural user experience.  Limited private preview availability at launch.</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Cuzco</a:t>
            </a:r>
            <a:r>
              <a:rPr lang="en-US" sz="1200" kern="1200">
                <a:solidFill>
                  <a:schemeClr val="tx1"/>
                </a:solidFill>
                <a:effectLst/>
                <a:latin typeface="+mn-lt"/>
                <a:ea typeface="+mn-ea"/>
                <a:cs typeface="+mn-cs"/>
              </a:rPr>
              <a:t>.  API to help developers find events associated with Wikipedia entities. Begin with a Wikipedia entity, and receive a list of related events organized by time.</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Johannesburg</a:t>
            </a:r>
            <a:r>
              <a:rPr lang="en-US" sz="1200" kern="1200">
                <a:solidFill>
                  <a:schemeClr val="tx1"/>
                </a:solidFill>
                <a:effectLst/>
                <a:latin typeface="+mn-lt"/>
                <a:ea typeface="+mn-ea"/>
                <a:cs typeface="+mn-cs"/>
              </a:rPr>
              <a:t>.  API to calculate route logistics for with deeper location intelligence to account for specific enterprise requirements. IE: weight, height length, hazardous materials, etc.</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Nanjing</a:t>
            </a:r>
            <a:r>
              <a:rPr lang="en-US" sz="1200" kern="1200">
                <a:solidFill>
                  <a:schemeClr val="tx1"/>
                </a:solidFill>
                <a:effectLst/>
                <a:latin typeface="+mn-lt"/>
                <a:ea typeface="+mn-ea"/>
                <a:cs typeface="+mn-cs"/>
              </a:rPr>
              <a:t>.  API to calculate isochrones - time and distance-based recommendations for enterprise route optimization.</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Abu Dhabi</a:t>
            </a:r>
            <a:r>
              <a:rPr lang="en-US" sz="1200" kern="1200">
                <a:solidFill>
                  <a:schemeClr val="tx1"/>
                </a:solidFill>
                <a:effectLst/>
                <a:latin typeface="+mn-lt"/>
                <a:ea typeface="+mn-ea"/>
                <a:cs typeface="+mn-cs"/>
              </a:rPr>
              <a:t>.  API to create distance matrices, enabling you to calculate a histogram of travel times, and serve as stepping stone for enterprise route optimization.</a:t>
            </a:r>
            <a:endParaRPr lang="en-US" sz="16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Project Wollongong</a:t>
            </a:r>
            <a:r>
              <a:rPr lang="en-US" sz="1200" kern="1200">
                <a:solidFill>
                  <a:schemeClr val="tx1"/>
                </a:solidFill>
                <a:effectLst/>
                <a:latin typeface="+mn-lt"/>
                <a:ea typeface="+mn-ea"/>
                <a:cs typeface="+mn-cs"/>
              </a:rPr>
              <a:t>.  API to help ‘score’ the attractiveness of a location, based on how many of a particular amenity are within a specific distance.  Ex: restaurants, parks, transit stops.</a:t>
            </a:r>
            <a:endParaRPr lang="en-US" sz="1600" kern="1200">
              <a:solidFill>
                <a:schemeClr val="tx1"/>
              </a:solidFill>
              <a:effectLst/>
              <a:latin typeface="+mn-lt"/>
              <a:ea typeface="+mn-ea"/>
              <a:cs typeface="+mn-cs"/>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698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Internal version Kiosk Script : </a:t>
            </a:r>
            <a:r>
              <a:rPr lang="en-US" sz="1200" kern="1200" dirty="0">
                <a:solidFill>
                  <a:schemeClr val="tx1"/>
                </a:solidFill>
                <a:effectLst/>
                <a:latin typeface="+mn-lt"/>
                <a:ea typeface="+mn-ea"/>
                <a:cs typeface="+mn-cs"/>
                <a:hlinkClick r:id="rId3"/>
              </a:rPr>
              <a:t>https://aka.ms/kioskscript</a:t>
            </a:r>
            <a:r>
              <a:rPr lang="en-US" sz="1200" kern="1200" dirty="0">
                <a:solidFill>
                  <a:schemeClr val="tx1"/>
                </a:solidFill>
                <a:effectLst/>
                <a:latin typeface="+mn-lt"/>
                <a:ea typeface="+mn-ea"/>
                <a:cs typeface="+mn-cs"/>
              </a:rPr>
              <a:t> </a:t>
            </a:r>
          </a:p>
          <a:p>
            <a:endParaRPr lang="en-US" dirty="0"/>
          </a:p>
          <a:p>
            <a:r>
              <a:rPr lang="en-US" dirty="0"/>
              <a:t>You can also find the following interactive demonstrations in the Cognitive Services Site : </a:t>
            </a:r>
          </a:p>
          <a:p>
            <a:r>
              <a:rPr lang="en-US" b="1" dirty="0">
                <a:effectLst/>
              </a:rPr>
              <a:t>Vision </a:t>
            </a:r>
          </a:p>
          <a:p>
            <a:pPr lvl="1"/>
            <a:r>
              <a:rPr lang="en-US" dirty="0">
                <a:effectLst/>
                <a:hlinkClick r:id="rId4"/>
              </a:rPr>
              <a:t>Computer Vision </a:t>
            </a:r>
            <a:endParaRPr lang="en-US" dirty="0">
              <a:effectLst/>
            </a:endParaRPr>
          </a:p>
          <a:p>
            <a:pPr lvl="1"/>
            <a:r>
              <a:rPr lang="en-US" dirty="0">
                <a:effectLst/>
                <a:hlinkClick r:id="rId5"/>
              </a:rPr>
              <a:t>Content Moderator </a:t>
            </a:r>
            <a:endParaRPr lang="en-US" dirty="0">
              <a:effectLst/>
            </a:endParaRPr>
          </a:p>
          <a:p>
            <a:pPr lvl="1"/>
            <a:r>
              <a:rPr lang="en-US" dirty="0">
                <a:effectLst/>
                <a:hlinkClick r:id="rId6"/>
              </a:rPr>
              <a:t>Emotion </a:t>
            </a:r>
            <a:endParaRPr lang="en-US" dirty="0">
              <a:effectLst/>
            </a:endParaRPr>
          </a:p>
          <a:p>
            <a:pPr lvl="1"/>
            <a:r>
              <a:rPr lang="en-US" dirty="0">
                <a:effectLst/>
                <a:hlinkClick r:id="rId7"/>
              </a:rPr>
              <a:t>Face </a:t>
            </a:r>
            <a:endParaRPr lang="en-US" dirty="0">
              <a:effectLst/>
            </a:endParaRPr>
          </a:p>
          <a:p>
            <a:r>
              <a:rPr lang="en-US" b="1" dirty="0">
                <a:effectLst/>
              </a:rPr>
              <a:t>Speech </a:t>
            </a:r>
            <a:endParaRPr lang="en-US" dirty="0">
              <a:effectLst/>
            </a:endParaRPr>
          </a:p>
          <a:p>
            <a:pPr lvl="1"/>
            <a:r>
              <a:rPr lang="en-US" dirty="0">
                <a:effectLst/>
                <a:hlinkClick r:id="rId8"/>
              </a:rPr>
              <a:t>Bing Speech </a:t>
            </a:r>
            <a:endParaRPr lang="en-US" dirty="0">
              <a:effectLst/>
            </a:endParaRPr>
          </a:p>
          <a:p>
            <a:pPr lvl="1"/>
            <a:r>
              <a:rPr lang="en-US" dirty="0">
                <a:effectLst/>
                <a:hlinkClick r:id="rId9"/>
              </a:rPr>
              <a:t>Custom Recognition </a:t>
            </a:r>
            <a:endParaRPr lang="en-US" dirty="0">
              <a:effectLst/>
            </a:endParaRPr>
          </a:p>
          <a:p>
            <a:pPr lvl="1"/>
            <a:r>
              <a:rPr lang="en-US" dirty="0">
                <a:effectLst/>
                <a:hlinkClick r:id="rId10"/>
              </a:rPr>
              <a:t>Speaker Recognition </a:t>
            </a:r>
            <a:endParaRPr lang="en-US" dirty="0">
              <a:effectLst/>
            </a:endParaRPr>
          </a:p>
          <a:p>
            <a:r>
              <a:rPr lang="en-US" b="1" dirty="0">
                <a:effectLst/>
              </a:rPr>
              <a:t>Language </a:t>
            </a:r>
          </a:p>
          <a:p>
            <a:pPr lvl="1"/>
            <a:r>
              <a:rPr lang="en-US" dirty="0">
                <a:effectLst/>
                <a:hlinkClick r:id="rId11"/>
              </a:rPr>
              <a:t>Bing Spell Check </a:t>
            </a:r>
            <a:endParaRPr lang="en-US" dirty="0">
              <a:effectLst/>
            </a:endParaRPr>
          </a:p>
          <a:p>
            <a:pPr lvl="1"/>
            <a:r>
              <a:rPr lang="en-US" dirty="0">
                <a:effectLst/>
                <a:hlinkClick r:id="rId12"/>
              </a:rPr>
              <a:t>Language Understanding </a:t>
            </a:r>
            <a:endParaRPr lang="en-US" dirty="0">
              <a:effectLst/>
            </a:endParaRPr>
          </a:p>
          <a:p>
            <a:pPr lvl="1"/>
            <a:r>
              <a:rPr lang="en-US" dirty="0">
                <a:effectLst/>
                <a:hlinkClick r:id="rId13"/>
              </a:rPr>
              <a:t>Linguistic Analysis </a:t>
            </a:r>
            <a:endParaRPr lang="en-US" dirty="0">
              <a:effectLst/>
            </a:endParaRPr>
          </a:p>
          <a:p>
            <a:pPr lvl="1"/>
            <a:r>
              <a:rPr lang="en-US" dirty="0">
                <a:effectLst/>
                <a:hlinkClick r:id="rId14"/>
              </a:rPr>
              <a:t>Text Analytics </a:t>
            </a:r>
            <a:endParaRPr lang="en-US" dirty="0">
              <a:effectLst/>
            </a:endParaRPr>
          </a:p>
          <a:p>
            <a:pPr lvl="1"/>
            <a:r>
              <a:rPr lang="en-US" dirty="0">
                <a:effectLst/>
                <a:hlinkClick r:id="rId15"/>
              </a:rPr>
              <a:t>Translator </a:t>
            </a:r>
            <a:endParaRPr lang="en-US" dirty="0">
              <a:effectLst/>
            </a:endParaRPr>
          </a:p>
          <a:p>
            <a:pPr lvl="1"/>
            <a:r>
              <a:rPr lang="en-US" dirty="0" err="1">
                <a:effectLst/>
                <a:hlinkClick r:id="rId16"/>
              </a:rPr>
              <a:t>WebLM</a:t>
            </a:r>
            <a:r>
              <a:rPr lang="en-US" dirty="0">
                <a:effectLst/>
                <a:hlinkClick r:id="rId16"/>
              </a:rPr>
              <a:t> </a:t>
            </a:r>
            <a:endParaRPr lang="en-US" dirty="0">
              <a:effectLst/>
            </a:endParaRPr>
          </a:p>
          <a:p>
            <a:r>
              <a:rPr lang="en-US" b="1" dirty="0">
                <a:effectLst/>
              </a:rPr>
              <a:t>Knowledge </a:t>
            </a:r>
          </a:p>
          <a:p>
            <a:pPr lvl="1"/>
            <a:r>
              <a:rPr lang="en-US" dirty="0">
                <a:effectLst/>
                <a:hlinkClick r:id="rId17"/>
              </a:rPr>
              <a:t>Academic </a:t>
            </a:r>
            <a:endParaRPr lang="en-US" dirty="0">
              <a:effectLst/>
            </a:endParaRPr>
          </a:p>
          <a:p>
            <a:pPr lvl="1"/>
            <a:r>
              <a:rPr lang="en-US" dirty="0">
                <a:effectLst/>
                <a:hlinkClick r:id="rId18"/>
              </a:rPr>
              <a:t>Entity Linking </a:t>
            </a:r>
            <a:endParaRPr lang="en-US" dirty="0">
              <a:effectLst/>
            </a:endParaRPr>
          </a:p>
          <a:p>
            <a:pPr lvl="1"/>
            <a:r>
              <a:rPr lang="en-US" dirty="0">
                <a:effectLst/>
                <a:hlinkClick r:id="rId19"/>
              </a:rPr>
              <a:t>Knowledge Exploration </a:t>
            </a:r>
            <a:endParaRPr lang="en-US" dirty="0">
              <a:effectLst/>
            </a:endParaRPr>
          </a:p>
          <a:p>
            <a:pPr lvl="1"/>
            <a:r>
              <a:rPr lang="en-US" dirty="0" err="1">
                <a:effectLst/>
                <a:hlinkClick r:id="rId20"/>
              </a:rPr>
              <a:t>QnA</a:t>
            </a:r>
            <a:r>
              <a:rPr lang="en-US" dirty="0">
                <a:effectLst/>
                <a:hlinkClick r:id="rId20"/>
              </a:rPr>
              <a:t> Maker </a:t>
            </a:r>
            <a:endParaRPr lang="en-US" dirty="0">
              <a:effectLst/>
            </a:endParaRPr>
          </a:p>
          <a:p>
            <a:pPr lvl="1"/>
            <a:r>
              <a:rPr lang="en-US" dirty="0">
                <a:effectLst/>
                <a:hlinkClick r:id="rId21"/>
              </a:rPr>
              <a:t>Recommendations </a:t>
            </a:r>
            <a:endParaRPr lang="en-US" dirty="0">
              <a:effectLst/>
            </a:endParaRPr>
          </a:p>
          <a:p>
            <a:r>
              <a:rPr lang="en-US" b="1" dirty="0">
                <a:effectLst/>
              </a:rPr>
              <a:t>Search </a:t>
            </a:r>
          </a:p>
          <a:p>
            <a:pPr lvl="1"/>
            <a:r>
              <a:rPr lang="en-US" dirty="0">
                <a:effectLst/>
                <a:hlinkClick r:id="rId22"/>
              </a:rPr>
              <a:t>Bing Autosuggest </a:t>
            </a:r>
            <a:endParaRPr lang="en-US" dirty="0">
              <a:effectLst/>
            </a:endParaRPr>
          </a:p>
          <a:p>
            <a:pPr lvl="1"/>
            <a:r>
              <a:rPr lang="en-US" dirty="0">
                <a:effectLst/>
                <a:hlinkClick r:id="rId23"/>
              </a:rPr>
              <a:t>Bing Image Search </a:t>
            </a:r>
            <a:endParaRPr lang="en-US" dirty="0">
              <a:effectLst/>
            </a:endParaRPr>
          </a:p>
          <a:p>
            <a:pPr lvl="1"/>
            <a:r>
              <a:rPr lang="en-US" dirty="0">
                <a:effectLst/>
                <a:hlinkClick r:id="rId24"/>
              </a:rPr>
              <a:t>Bing News Search </a:t>
            </a:r>
            <a:endParaRPr lang="en-US" dirty="0">
              <a:effectLst/>
            </a:endParaRPr>
          </a:p>
          <a:p>
            <a:pPr lvl="1"/>
            <a:r>
              <a:rPr lang="en-US" dirty="0">
                <a:effectLst/>
                <a:hlinkClick r:id="rId25"/>
              </a:rPr>
              <a:t>Bing Video Search </a:t>
            </a:r>
            <a:endParaRPr lang="en-US" dirty="0">
              <a:effectLst/>
            </a:endParaRPr>
          </a:p>
          <a:p>
            <a:pPr lvl="1"/>
            <a:r>
              <a:rPr lang="en-US" dirty="0">
                <a:effectLst/>
                <a:hlinkClick r:id="rId26"/>
              </a:rPr>
              <a:t>Bing Web Search </a:t>
            </a:r>
            <a:endParaRPr lang="en-US" dirty="0">
              <a:effectLst/>
            </a:endParaRPr>
          </a:p>
          <a:p>
            <a:pPr lvl="1"/>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642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973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2814544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820762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13225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148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2865761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477935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48688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err="1">
                <a:solidFill>
                  <a:schemeClr val="tx1"/>
                </a:solidFill>
                <a:effectLst/>
                <a:latin typeface="Segoe UI Light" pitchFamily="34" charset="0"/>
                <a:ea typeface="+mn-ea"/>
                <a:cs typeface="+mn-cs"/>
                <a:hlinkClick r:id="rId3"/>
              </a:rPr>
              <a:t>Vigiglobe</a:t>
            </a:r>
            <a:endParaRPr lang="en-US" sz="1200" kern="1200">
              <a:solidFill>
                <a:schemeClr val="tx1"/>
              </a:solidFill>
              <a:effectLst/>
              <a:latin typeface="Segoe UI Light" pitchFamily="34" charset="0"/>
              <a:ea typeface="+mn-ea"/>
              <a:cs typeface="+mn-cs"/>
            </a:endParaRPr>
          </a:p>
          <a:p>
            <a:r>
              <a:rPr lang="en-US" sz="1200" kern="1200" err="1">
                <a:solidFill>
                  <a:schemeClr val="tx1"/>
                </a:solidFill>
                <a:effectLst/>
                <a:latin typeface="Segoe UI Light" pitchFamily="34" charset="0"/>
                <a:ea typeface="+mn-ea"/>
                <a:cs typeface="+mn-cs"/>
              </a:rPr>
              <a:t>Vigiglobe</a:t>
            </a:r>
            <a:r>
              <a:rPr lang="en-US" sz="1200" kern="1200">
                <a:solidFill>
                  <a:schemeClr val="tx1"/>
                </a:solidFill>
                <a:effectLst/>
                <a:latin typeface="Segoe UI Light" pitchFamily="34" charset="0"/>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575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dirty="0">
                <a:solidFill>
                  <a:schemeClr val="bg1"/>
                </a:solidFill>
              </a:rPr>
              <a:t>Here’s a preview of the Seeing AI app, which started as a research project that helps people who are visually impaired or blind to understand who and what is around them. </a:t>
            </a:r>
          </a:p>
          <a:p>
            <a:endParaRPr lang="en-US" dirty="0"/>
          </a:p>
          <a:p>
            <a:pPr>
              <a:spcAft>
                <a:spcPts val="1800"/>
              </a:spcAft>
            </a:pPr>
            <a:r>
              <a:rPr lang="en-US" sz="1200" dirty="0">
                <a:solidFill>
                  <a:schemeClr val="bg1"/>
                </a:solidFill>
              </a:rPr>
              <a:t>The app will use computer vision, image &amp; speech recognition, natural language processing and machine learning from Microsoft Cognitive Services.</a:t>
            </a:r>
            <a:r>
              <a:rPr lang="en-US" sz="1200" baseline="0" dirty="0">
                <a:solidFill>
                  <a:schemeClr val="bg1"/>
                </a:solidFill>
              </a:rPr>
              <a:t> </a:t>
            </a:r>
            <a:r>
              <a:rPr lang="en-US" sz="1200" dirty="0">
                <a:solidFill>
                  <a:schemeClr val="bg1"/>
                </a:solidFill>
              </a:rPr>
              <a:t>The app is under development and is not available today but it shows what’s possible with the APIs. </a:t>
            </a:r>
          </a:p>
          <a:p>
            <a:endParaRPr lang="en-US" dirty="0"/>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982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928949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2875201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428492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672808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Image moderation</a:t>
            </a:r>
          </a:p>
          <a:p>
            <a:r>
              <a:rPr lang="en-US" dirty="0"/>
              <a:t>Enhance your ability to detect potentially offensive or unwanted images through machine-learning based classifiers, custom blacklists, and optical character recognition (OCR).</a:t>
            </a:r>
          </a:p>
          <a:p>
            <a:r>
              <a:rPr lang="en-US" b="1" dirty="0"/>
              <a:t>Text moderation</a:t>
            </a:r>
          </a:p>
          <a:p>
            <a:r>
              <a:rPr lang="en-US" dirty="0"/>
              <a:t>Helps you detect potential profanity in more than 100 languages and match text against your custom lists automatically. Content Moderator also checks for possible personally identifiable information (PII).</a:t>
            </a:r>
          </a:p>
          <a:p>
            <a:r>
              <a:rPr lang="en-US" b="1" dirty="0"/>
              <a:t>Video moderation</a:t>
            </a:r>
          </a:p>
          <a:p>
            <a:r>
              <a:rPr lang="en-US" dirty="0"/>
              <a:t>Enable the scoring of possible adult content in videos. Video moderation is currently deployed in preview on Azure Media Services.</a:t>
            </a:r>
          </a:p>
          <a:p>
            <a:r>
              <a:rPr lang="en-US" b="1" dirty="0"/>
              <a:t>Human review tool</a:t>
            </a:r>
          </a:p>
          <a:p>
            <a:r>
              <a:rPr lang="en-US" dirty="0"/>
              <a:t>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p>
        </p:txBody>
      </p:sp>
    </p:spTree>
    <p:extLst>
      <p:ext uri="{BB962C8B-B14F-4D97-AF65-F5344CB8AC3E}">
        <p14:creationId xmlns:p14="http://schemas.microsoft.com/office/powerpoint/2010/main" val="980755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1180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03092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737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Convert audio to text, understand intent, and convert text back to speech for natural responsiveness. </a:t>
            </a:r>
          </a:p>
          <a:p>
            <a:endParaRPr lang="en-US" altLang="zh-CN">
              <a:effectLst/>
            </a:endParaRPr>
          </a:p>
          <a:p>
            <a:r>
              <a:rPr lang="en-US">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a:effectLst/>
                <a:hlinkClick r:id="rId3"/>
              </a:rPr>
              <a:t>LUIS</a:t>
            </a:r>
            <a:r>
              <a:rPr lang="en-US">
                <a:effectLst/>
              </a:rPr>
              <a:t> service are used to generate the intent. </a:t>
            </a:r>
            <a:endParaRPr lang="zh-CN" altLang="en-US"/>
          </a:p>
        </p:txBody>
      </p:sp>
    </p:spTree>
    <p:extLst>
      <p:ext uri="{BB962C8B-B14F-4D97-AF65-F5344CB8AC3E}">
        <p14:creationId xmlns:p14="http://schemas.microsoft.com/office/powerpoint/2010/main" val="1852000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err="1">
                <a:solidFill>
                  <a:schemeClr val="tx1"/>
                </a:solidFill>
                <a:effectLst/>
                <a:latin typeface="Segoe UI Light" pitchFamily="34" charset="0"/>
                <a:ea typeface="+mn-ea"/>
                <a:cs typeface="+mn-cs"/>
                <a:hlinkClick r:id="rId3"/>
              </a:rPr>
              <a:t>Blucup</a:t>
            </a:r>
            <a:endParaRPr lang="en-US" dirty="0">
              <a:effectLst/>
            </a:endParaRPr>
          </a:p>
          <a:p>
            <a:r>
              <a:rPr lang="en-US" sz="1200" kern="1200" dirty="0">
                <a:solidFill>
                  <a:schemeClr val="tx1"/>
                </a:solidFill>
                <a:effectLst/>
                <a:latin typeface="Segoe UI Light" pitchFamily="34" charset="0"/>
                <a:ea typeface="+mn-ea"/>
                <a:cs typeface="+mn-cs"/>
              </a:rPr>
              <a:t>Finland-based </a:t>
            </a:r>
            <a:r>
              <a:rPr lang="en-US" sz="1200" kern="1200" dirty="0" err="1">
                <a:solidFill>
                  <a:schemeClr val="tx1"/>
                </a:solidFill>
                <a:effectLst/>
                <a:latin typeface="Segoe UI Light" pitchFamily="34" charset="0"/>
                <a:ea typeface="+mn-ea"/>
                <a:cs typeface="+mn-cs"/>
              </a:rPr>
              <a:t>Blucup</a:t>
            </a:r>
            <a:r>
              <a:rPr lang="en-US" sz="1200" kern="1200" dirty="0">
                <a:solidFill>
                  <a:schemeClr val="tx1"/>
                </a:solidFill>
                <a:effectLst/>
                <a:latin typeface="Segoe UI Light" pitchFamily="34" charset="0"/>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1200" kern="1200" dirty="0" err="1">
                <a:solidFill>
                  <a:schemeClr val="tx1"/>
                </a:solidFill>
                <a:effectLst/>
                <a:latin typeface="Segoe UI Light" pitchFamily="34" charset="0"/>
                <a:ea typeface="+mn-ea"/>
                <a:cs typeface="+mn-cs"/>
              </a:rPr>
              <a:t>Blucup</a:t>
            </a:r>
            <a:r>
              <a:rPr lang="en-US" sz="1200" kern="1200" dirty="0">
                <a:solidFill>
                  <a:schemeClr val="tx1"/>
                </a:solidFill>
                <a:effectLst/>
                <a:latin typeface="Segoe UI Light" pitchFamily="34" charset="0"/>
                <a:ea typeface="+mn-ea"/>
                <a:cs typeface="+mn-cs"/>
              </a:rPr>
              <a:t> provides customers with accurate results and rich features—all while speeding development internally.</a:t>
            </a:r>
          </a:p>
          <a:p>
            <a:r>
              <a:rPr lang="en-US" sz="1200" kern="1200" dirty="0">
                <a:solidFill>
                  <a:schemeClr val="tx1"/>
                </a:solidFill>
                <a:effectLst/>
                <a:latin typeface="Segoe UI Light" pitchFamily="34" charset="0"/>
                <a:ea typeface="+mn-ea"/>
                <a:cs typeface="+mn-cs"/>
              </a:rPr>
              <a:t> </a:t>
            </a:r>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163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Eliminate speech recognition barriers like speaking style, background noise, and vocabulary. </a:t>
            </a:r>
          </a:p>
          <a:p>
            <a:r>
              <a:rPr lang="en-US" sz="1200" kern="120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kern="120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1544202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3565113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020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411512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337114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34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The Bing Spell Check API corrects spelling errors, contextually recognizes names and slang, understands homonyms, and supports brand names. </a:t>
            </a:r>
            <a:endParaRPr lang="zh-CN" altLang="en-US"/>
          </a:p>
        </p:txBody>
      </p:sp>
    </p:spTree>
    <p:extLst>
      <p:ext uri="{BB962C8B-B14F-4D97-AF65-F5344CB8AC3E}">
        <p14:creationId xmlns:p14="http://schemas.microsoft.com/office/powerpoint/2010/main" val="1458049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09281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1275635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581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6622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6403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a:t>
            </a:r>
            <a:endParaRPr lang="zh-CN" altLang="en-US" dirty="0"/>
          </a:p>
        </p:txBody>
      </p:sp>
    </p:spTree>
    <p:extLst>
      <p:ext uri="{BB962C8B-B14F-4D97-AF65-F5344CB8AC3E}">
        <p14:creationId xmlns:p14="http://schemas.microsoft.com/office/powerpoint/2010/main" val="980977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624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3868609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t>
            </a:r>
            <a:r>
              <a:rPr lang="en-US" sz="1200" kern="1200" dirty="0" err="1">
                <a:solidFill>
                  <a:schemeClr val="tx1"/>
                </a:solidFill>
                <a:effectLst/>
                <a:latin typeface="+mn-lt"/>
                <a:ea typeface="+mn-ea"/>
                <a:cs typeface="+mn-cs"/>
              </a:rPr>
              <a:t>accuratel</a:t>
            </a:r>
            <a:r>
              <a:rPr lang="en-US" sz="1200" kern="1200" dirty="0">
                <a:solidFill>
                  <a:schemeClr val="tx1"/>
                </a:solidFill>
                <a:effectLst/>
                <a:latin typeface="+mn-lt"/>
                <a:ea typeface="+mn-ea"/>
                <a:cs typeface="+mn-cs"/>
              </a:rPr>
              <a:t>.</a:t>
            </a:r>
          </a:p>
          <a:p>
            <a:endParaRPr lang="zh-CN" altLang="en-US" dirty="0"/>
          </a:p>
        </p:txBody>
      </p:sp>
    </p:spTree>
    <p:extLst>
      <p:ext uri="{BB962C8B-B14F-4D97-AF65-F5344CB8AC3E}">
        <p14:creationId xmlns:p14="http://schemas.microsoft.com/office/powerpoint/2010/main" val="24557590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2000"/>
              <a:t>. Try now the Speech Translator demo App on : https://github.com/MicrosoftTranslator/SpeechTranslator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 Try now the Document Translator demo, translating (batches of) Word or pdf documents while preserving the formatting : https://www.microsoft.com/en-us/translator/doctranslator.aspx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p>
          <a:p>
            <a:r>
              <a:rPr lang="en-US" sz="2000" b="1"/>
              <a:t>Language detection</a:t>
            </a:r>
          </a:p>
          <a:p>
            <a:r>
              <a:rPr lang="en-US" sz="2000">
                <a:effectLst/>
              </a:rPr>
              <a:t>The Translator Text API automatically detects the language of the text that’s sent before translating it. If your application simply needs to know what language the text is in, you can also call the API to detect the language of any text string. </a:t>
            </a:r>
          </a:p>
          <a:p>
            <a:r>
              <a:rPr lang="en-US" sz="2000" b="1"/>
              <a:t>Translation</a:t>
            </a:r>
          </a:p>
          <a:p>
            <a:r>
              <a:rPr lang="en-US" sz="2000">
                <a:effectLst/>
              </a:rPr>
              <a:t>Add speech translation, for any of the 9 supported languages, and text translation, for any of the 60 supported languages, to your app. Grow your potential user base by localizing your app and its content with clear translations. </a:t>
            </a:r>
          </a:p>
          <a:p>
            <a:r>
              <a:rPr lang="en-US" sz="2000" b="1"/>
              <a:t>Custom translation system</a:t>
            </a:r>
          </a:p>
          <a:p>
            <a:r>
              <a:rPr lang="en-US" sz="2000">
                <a:effectLst/>
              </a:rPr>
              <a:t>Build a custom translation system, using as little as 1,000 parallel sentences or start out simply by providing a dictionary of company specific words. </a:t>
            </a:r>
          </a:p>
          <a:p>
            <a:r>
              <a:rPr lang="en-US" sz="2000" b="1"/>
              <a:t>Collaborative Translation Framework (CTF)</a:t>
            </a:r>
          </a:p>
          <a:p>
            <a:r>
              <a:rPr lang="en-US" sz="2000">
                <a:effectLst/>
              </a:rPr>
              <a:t>Improve translations by creating a specific user group that provides suggestions to improve the translations. Users suggest translations and designated approvers either approve or deny changes. These updated translations can then be used for the company’s specific Hub to further improve its custom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p>
        </p:txBody>
      </p:sp>
    </p:spTree>
    <p:extLst>
      <p:ext uri="{BB962C8B-B14F-4D97-AF65-F5344CB8AC3E}">
        <p14:creationId xmlns:p14="http://schemas.microsoft.com/office/powerpoint/2010/main" val="2368283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7272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Tap into the wealth of academic content in the Microsoft Academic Graph using the Academic Knowledge API. </a:t>
            </a:r>
          </a:p>
          <a:p>
            <a:r>
              <a:rPr lang="en-US" sz="1200" kern="1200">
                <a:solidFill>
                  <a:schemeClr val="tx1"/>
                </a:solidFill>
                <a:effectLst/>
                <a:latin typeface="+mn-lt"/>
                <a:ea typeface="+mn-ea"/>
                <a:cs typeface="+mn-cs"/>
              </a:rPr>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sz="1200" kern="1200">
                <a:solidFill>
                  <a:schemeClr val="tx1"/>
                </a:solidFill>
                <a:effectLst/>
                <a:latin typeface="+mn-lt"/>
                <a:ea typeface="+mn-ea"/>
                <a:cs typeface="+mn-cs"/>
              </a:rPr>
              <a:t>Additionally, the Academic Knowledge API can auto-complete natural language queries and return entity results, helping users narrow research results faster. </a:t>
            </a:r>
          </a:p>
          <a:p>
            <a:r>
              <a:rPr lang="en-US" sz="1200" kern="1200">
                <a:solidFill>
                  <a:schemeClr val="tx1"/>
                </a:solidFill>
                <a:effectLst/>
                <a:latin typeface="+mn-lt"/>
                <a:ea typeface="+mn-ea"/>
                <a:cs typeface="+mn-cs"/>
              </a:rPr>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3615008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sz="1200" kern="1200">
                <a:solidFill>
                  <a:schemeClr val="tx1"/>
                </a:solidFill>
                <a:effectLst/>
                <a:latin typeface="+mn-lt"/>
                <a:ea typeface="+mn-ea"/>
                <a:cs typeface="+mn-cs"/>
              </a:rPr>
              <a:t>For example, your app may need to understand that "London, the capital" is the city of </a:t>
            </a:r>
          </a:p>
          <a:p>
            <a:r>
              <a:rPr lang="en-US" sz="1200" kern="1200">
                <a:solidFill>
                  <a:schemeClr val="tx1"/>
                </a:solidFill>
                <a:effectLst/>
                <a:latin typeface="+mn-lt"/>
                <a:ea typeface="+mn-ea"/>
                <a:cs typeface="+mn-cs"/>
              </a:rPr>
              <a:t>London in the United Kingdom and not London, Ontario, or Jack London, the author. </a:t>
            </a:r>
          </a:p>
          <a:p>
            <a:r>
              <a:rPr lang="en-US" sz="1200" kern="1200">
                <a:solidFill>
                  <a:schemeClr val="tx1"/>
                </a:solidFill>
                <a:effectLst/>
                <a:latin typeface="+mn-lt"/>
                <a:ea typeface="+mn-ea"/>
                <a:cs typeface="+mn-cs"/>
              </a:rPr>
              <a:t>The Entity Linking Service provides this information quickly and within context, offering a faster, more intelligent user experience. </a:t>
            </a:r>
          </a:p>
          <a:p>
            <a:endParaRPr lang="en-US"/>
          </a:p>
        </p:txBody>
      </p:sp>
    </p:spTree>
    <p:extLst>
      <p:ext uri="{BB962C8B-B14F-4D97-AF65-F5344CB8AC3E}">
        <p14:creationId xmlns:p14="http://schemas.microsoft.com/office/powerpoint/2010/main" val="5455103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Do you have structured data for users to explore via natural language? The Knowledge Exploration Service takes structured data and linguistic resources you provide and creates a service that enables interactive search. </a:t>
            </a:r>
          </a:p>
          <a:p>
            <a:r>
              <a:rPr lang="en-US" sz="1400" kern="1200" dirty="0">
                <a:solidFill>
                  <a:schemeClr val="tx1"/>
                </a:solidFill>
                <a:effectLst/>
                <a:latin typeface="+mn-lt"/>
                <a:ea typeface="+mn-ea"/>
                <a:cs typeface="+mn-cs"/>
              </a:rPr>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1088756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 Recommendations API helps your customer discover items in your catalog. </a:t>
            </a:r>
          </a:p>
          <a:p>
            <a:r>
              <a:rPr lang="en-US"/>
              <a:t>Customer activity in your digital store is used to recommend items and to improve conversion in your digital store. </a:t>
            </a:r>
          </a:p>
          <a:p>
            <a:r>
              <a:rPr lang="en-US"/>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a:p>
        </p:txBody>
      </p:sp>
    </p:spTree>
    <p:extLst>
      <p:ext uri="{BB962C8B-B14F-4D97-AF65-F5344CB8AC3E}">
        <p14:creationId xmlns:p14="http://schemas.microsoft.com/office/powerpoint/2010/main" val="397237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930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dirty="0"/>
              <a:t>Setting out to create the most compelling, lifelike experience possible, Human Interact built its virtual reality (VR) game, </a:t>
            </a:r>
            <a:r>
              <a:rPr lang="en-US" i="1" dirty="0"/>
              <a:t>Starship Commander</a:t>
            </a:r>
            <a:r>
              <a:rPr lang="en-US" dirty="0"/>
              <a:t>, around human speech. To deliver high-quality, low-latency speech recognition, the company chose the Custom Speech Service (formerly CRIS) from Microsoft Cognitive Services. Adding the Custom Speech Service to the game was fast and easy, and the speech recognition is highly accurate, especially in the face of background noise and various speaking styles. The result is immersive, white-knuckle role-playing.</a:t>
            </a:r>
          </a:p>
          <a:p>
            <a:endParaRPr lang="en-US" dirty="0"/>
          </a:p>
          <a:p>
            <a:r>
              <a:rPr lang="en-US" b="1" dirty="0"/>
              <a:t>Challenge</a:t>
            </a:r>
          </a:p>
          <a:p>
            <a:r>
              <a:rPr lang="en-US" dirty="0"/>
              <a:t>In developing its first virtual reality (VR) game experience, Human Interact needed a speech recognition technology that provided extremely high quality, trainability, and low latency.</a:t>
            </a:r>
          </a:p>
          <a:p>
            <a:endParaRPr lang="en-US" dirty="0"/>
          </a:p>
          <a:p>
            <a:r>
              <a:rPr lang="en-US" b="1" dirty="0"/>
              <a:t>Solution</a:t>
            </a:r>
          </a:p>
          <a:p>
            <a:r>
              <a:rPr lang="en-US" dirty="0"/>
              <a:t>Human Interact chose the Custom Speech Service and Language Understanding Intelligent Service (LUIS) APIs from Microsoft Cognitive Services. Human Interact was able to train the Custom Speech Service with a custom script, which greatly contributed to speech recognition accuracy. LUIS adds natural language understanding so that characters in the game understand what players mean when they say something.</a:t>
            </a:r>
          </a:p>
          <a:p>
            <a:endParaRPr lang="en-US" dirty="0"/>
          </a:p>
          <a:p>
            <a:r>
              <a:rPr lang="en-US" b="1" dirty="0"/>
              <a:t>Benefits</a:t>
            </a:r>
          </a:p>
          <a:p>
            <a:pPr marL="174296" indent="-174296">
              <a:buFont typeface="Arial" panose="020B0604020202020204" pitchFamily="34" charset="0"/>
              <a:buChar char="•"/>
            </a:pPr>
            <a:r>
              <a:rPr lang="en-US" dirty="0"/>
              <a:t>Highly accurate speech recognition and language understanding, even with background noise and various speaking styles</a:t>
            </a:r>
          </a:p>
          <a:p>
            <a:pPr marL="174296" indent="-174296">
              <a:buFont typeface="Arial" panose="020B0604020202020204" pitchFamily="34" charset="0"/>
              <a:buChar char="•"/>
            </a:pPr>
            <a:r>
              <a:rPr lang="en-US" dirty="0"/>
              <a:t>Half the word error rate of competing technologies with no sacrifice in latency</a:t>
            </a:r>
          </a:p>
          <a:p>
            <a:pPr marL="174296" indent="-174296">
              <a:buFont typeface="Arial" panose="020B0604020202020204" pitchFamily="34" charset="0"/>
              <a:buChar char="•"/>
            </a:pPr>
            <a:r>
              <a:rPr lang="en-US" dirty="0"/>
              <a:t>Immersive play uninterrupted by technology glitches</a:t>
            </a:r>
          </a:p>
          <a:p>
            <a:pPr marL="174296" indent="-174296">
              <a:buFont typeface="Arial" panose="020B0604020202020204" pitchFamily="34" charset="0"/>
              <a:buChar char="•"/>
            </a:pPr>
            <a:r>
              <a:rPr lang="en-US" dirty="0"/>
              <a:t>Write once, deploy anywhere</a:t>
            </a:r>
          </a:p>
          <a:p>
            <a:pPr marL="174296" indent="-174296">
              <a:buFont typeface="Arial" panose="020B0604020202020204" pitchFamily="34" charset="0"/>
              <a:buChar char="•"/>
            </a:pPr>
            <a:r>
              <a:rPr lang="en-US" dirty="0"/>
              <a:t>Easy ability to update game vocabulary in the cloud</a:t>
            </a:r>
          </a:p>
          <a:p>
            <a:pPr marL="174296" indent="-174296">
              <a:buFont typeface="Arial" panose="020B0604020202020204" pitchFamily="34" charset="0"/>
              <a:buChar char="•"/>
            </a:pPr>
            <a:endParaRPr lang="en-US" b="1" dirty="0"/>
          </a:p>
          <a:p>
            <a:pPr marL="0" indent="0">
              <a:buFont typeface="Arial" panose="020B0604020202020204" pitchFamily="34" charset="0"/>
              <a:buNone/>
            </a:pPr>
            <a:r>
              <a:rPr lang="en-US" sz="900" u="sng" kern="1200" dirty="0">
                <a:solidFill>
                  <a:schemeClr val="tx1"/>
                </a:solidFill>
                <a:effectLst/>
                <a:highlight>
                  <a:srgbClr val="FFFF00"/>
                </a:highlight>
                <a:latin typeface="Segoe UI Light" pitchFamily="34" charset="0"/>
                <a:ea typeface="+mn-ea"/>
                <a:cs typeface="+mn-cs"/>
                <a:hlinkClick r:id="rId3"/>
              </a:rPr>
              <a:t>https://customers.microsoft.com/en-us/story/human-interact-cognitive-services</a:t>
            </a:r>
            <a:endParaRPr lang="en-US" b="1" dirty="0">
              <a:highlight>
                <a:srgbClr val="FFFF00"/>
              </a:highlight>
            </a:endParaRPr>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0834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effectLst/>
              </a:rPr>
              <a:t>QnA</a:t>
            </a:r>
            <a:r>
              <a:rPr lang="en-US" dirty="0">
                <a:effectLst/>
              </a:rPr>
              <a:t> Maker is primarily meant to provide a FAQ data source which you can query from your Bot/Application. Although developers will find this useful, content owners will especially benefit from this tool. </a:t>
            </a:r>
            <a:r>
              <a:rPr lang="en-US" dirty="0" err="1">
                <a:effectLst/>
              </a:rPr>
              <a:t>QnA</a:t>
            </a:r>
            <a:r>
              <a:rPr lang="en-US" dirty="0">
                <a:effectLst/>
              </a:rPr>
              <a:t> Maker is a completely no-code way of managing the content that powers your Bot/Application.</a:t>
            </a:r>
          </a:p>
          <a:p>
            <a:endParaRPr lang="en-US" dirty="0"/>
          </a:p>
        </p:txBody>
      </p:sp>
    </p:spTree>
    <p:extLst>
      <p:ext uri="{BB962C8B-B14F-4D97-AF65-F5344CB8AC3E}">
        <p14:creationId xmlns:p14="http://schemas.microsoft.com/office/powerpoint/2010/main" val="106076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A cloud-based, contextual decision-making API that sharpens with experience.</a:t>
            </a:r>
            <a:endParaRPr lang="en-US" dirty="0"/>
          </a:p>
        </p:txBody>
      </p:sp>
    </p:spTree>
    <p:extLst>
      <p:ext uri="{BB962C8B-B14F-4D97-AF65-F5344CB8AC3E}">
        <p14:creationId xmlns:p14="http://schemas.microsoft.com/office/powerpoint/2010/main" val="113677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a:t>
            </a:r>
          </a:p>
          <a:p>
            <a:r>
              <a:rPr lang="en-US" sz="900" kern="1200" dirty="0">
                <a:solidFill>
                  <a:schemeClr val="tx1"/>
                </a:solidFill>
                <a:effectLst/>
                <a:latin typeface="Segoe UI Light" pitchFamily="34" charset="0"/>
                <a:ea typeface="+mn-ea"/>
                <a:cs typeface="+mn-cs"/>
              </a:rPr>
              <a:t>Complex Networks wanted to improve visitors’ engagement with its owned and operated websites by using the power of AI to automate and personalize the selection of featured site content. After trying other recommendation services, Complex Networks deployed Microsoft Custom Decision Service, which produced an ongoing improvement in user click-through rates. Custom Decision Service is customizable and learns directly from a company’s own data, so Complex developers can easily fine-tune it to match business goals.</a:t>
            </a:r>
          </a:p>
          <a:p>
            <a:endParaRPr lang="en-US" dirty="0"/>
          </a:p>
          <a:p>
            <a:r>
              <a:rPr lang="en-US" b="1" dirty="0"/>
              <a:t>Challenge</a:t>
            </a:r>
          </a:p>
          <a:p>
            <a:r>
              <a:rPr lang="en-US" sz="900" kern="1200" dirty="0">
                <a:solidFill>
                  <a:schemeClr val="tx1"/>
                </a:solidFill>
                <a:effectLst/>
                <a:latin typeface="Segoe UI Light" pitchFamily="34" charset="0"/>
                <a:ea typeface="+mn-ea"/>
                <a:cs typeface="+mn-cs"/>
              </a:rPr>
              <a:t>Complex Networks owns</a:t>
            </a:r>
            <a:r>
              <a:rPr lang="en-US" sz="900" kern="1200" baseline="0" dirty="0">
                <a:solidFill>
                  <a:schemeClr val="tx1"/>
                </a:solidFill>
                <a:effectLst/>
                <a:latin typeface="Segoe UI Light" pitchFamily="34" charset="0"/>
                <a:ea typeface="+mn-ea"/>
                <a:cs typeface="+mn-cs"/>
              </a:rPr>
              <a:t> and operates more than 100 youth-oriented websites, and it is heavily focused on video content</a:t>
            </a:r>
            <a:r>
              <a:rPr lang="en-US" baseline="0" dirty="0">
                <a:effectLst/>
              </a:rPr>
              <a:t>. Keeping its websites’ content fresh and engaging is key to bringing back repeat visitors. In the past, the company’s team of editors was responsible for selecting featured content by manually tracking trending and popular videos, but Complex Networks wanted to automate the selection process using the power of AI.</a:t>
            </a:r>
            <a:endParaRPr lang="en-US" dirty="0">
              <a:effectLst/>
            </a:endParaRPr>
          </a:p>
          <a:p>
            <a:endParaRPr lang="en-US" dirty="0"/>
          </a:p>
          <a:p>
            <a:r>
              <a:rPr lang="en-US" b="1" dirty="0"/>
              <a:t>Solution</a:t>
            </a:r>
          </a:p>
          <a:p>
            <a:r>
              <a:rPr lang="en-US" dirty="0"/>
              <a:t>Complex Networks performed</a:t>
            </a:r>
            <a:r>
              <a:rPr lang="en-US" baseline="0" dirty="0"/>
              <a:t> a test of Custom Decision Service to add recommendation logic to a video player on the website, then rolled it out to the main homepage of Complex.com to choose featured articles.</a:t>
            </a:r>
            <a:endParaRPr lang="en-US" dirty="0"/>
          </a:p>
          <a:p>
            <a:endParaRPr lang="en-US" dirty="0"/>
          </a:p>
          <a:p>
            <a:r>
              <a:rPr lang="en-US" b="1" dirty="0"/>
              <a:t>Benefits</a:t>
            </a:r>
          </a:p>
          <a:p>
            <a:pPr marL="174296" indent="-174296">
              <a:buFont typeface="Arial" panose="020B0604020202020204" pitchFamily="34" charset="0"/>
              <a:buChar char="•"/>
            </a:pPr>
            <a:r>
              <a:rPr lang="en-US" dirty="0"/>
              <a:t>Custom Decision Service</a:t>
            </a:r>
            <a:r>
              <a:rPr lang="en-US" baseline="0" dirty="0"/>
              <a:t> learns over time, so recommendations keep getting better</a:t>
            </a:r>
            <a:endParaRPr lang="en-US" dirty="0"/>
          </a:p>
          <a:p>
            <a:pPr marL="174296" indent="-174296">
              <a:buFont typeface="Arial" panose="020B0604020202020204" pitchFamily="34" charset="0"/>
              <a:buChar char="•"/>
            </a:pPr>
            <a:r>
              <a:rPr lang="en-US" dirty="0"/>
              <a:t>The service works around the clock,</a:t>
            </a:r>
            <a:r>
              <a:rPr lang="en-US" baseline="0" dirty="0"/>
              <a:t> so it continues optimizing results even when no one is in the office</a:t>
            </a:r>
            <a:endParaRPr lang="en-US" dirty="0"/>
          </a:p>
          <a:p>
            <a:pPr marL="174296" indent="-174296">
              <a:buFont typeface="Arial" panose="020B0604020202020204" pitchFamily="34" charset="0"/>
              <a:buChar char="•"/>
            </a:pPr>
            <a:r>
              <a:rPr lang="en-US" baseline="0" dirty="0"/>
              <a:t>Editors spend time creating the best possible content, rather than worrying about ranking articles</a:t>
            </a:r>
            <a:endParaRPr lang="en-US" dirty="0"/>
          </a:p>
          <a:p>
            <a:pPr marL="174296" indent="-174296">
              <a:buFont typeface="Arial" panose="020B0604020202020204" pitchFamily="34" charset="0"/>
              <a:buChar char="•"/>
            </a:pPr>
            <a:r>
              <a:rPr lang="en-US" baseline="0" dirty="0"/>
              <a:t>Custom Decision Service interfaces with other Cognitive Services APIs to further enhance results </a:t>
            </a:r>
          </a:p>
          <a:p>
            <a:pPr marL="174296" indent="-174296">
              <a:buFont typeface="Arial" panose="020B0604020202020204" pitchFamily="34" charset="0"/>
              <a:buChar char="•"/>
            </a:pPr>
            <a:r>
              <a:rPr lang="en-US" baseline="0" dirty="0"/>
              <a:t>The service is easy to implement and understand, and it has improved developers’ knowledge of machine learning</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hlinkClick r:id="rId3"/>
              </a:rPr>
              <a:t>https://customers.microsoft.com/en-us/story/complex-networks-media-cognitive-services</a:t>
            </a:r>
            <a:endParaRPr lang="en-US" b="1" dirty="0"/>
          </a:p>
        </p:txBody>
      </p:sp>
      <p:sp>
        <p:nvSpPr>
          <p:cNvPr id="4" name="Footer Placeholder 3"/>
          <p:cNvSpPr>
            <a:spLocks noGrp="1"/>
          </p:cNvSpPr>
          <p:nvPr>
            <p:ph type="ftr" sz="quarter" idx="10"/>
          </p:nvPr>
        </p:nvSpPr>
        <p:spPr/>
        <p:txBody>
          <a:bodyPr/>
          <a:lstStyle/>
          <a:p>
            <a:pPr marL="0" marR="0" lvl="0" indent="0" algn="l" defTabSz="92927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296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857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a:p>
        </p:txBody>
      </p:sp>
    </p:spTree>
    <p:extLst>
      <p:ext uri="{BB962C8B-B14F-4D97-AF65-F5344CB8AC3E}">
        <p14:creationId xmlns:p14="http://schemas.microsoft.com/office/powerpoint/2010/main" val="35463812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a:p>
        </p:txBody>
      </p:sp>
    </p:spTree>
    <p:extLst>
      <p:ext uri="{BB962C8B-B14F-4D97-AF65-F5344CB8AC3E}">
        <p14:creationId xmlns:p14="http://schemas.microsoft.com/office/powerpoint/2010/main" val="1630993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21465976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37527341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1085492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Leverage Bing Custom Search to build a search that fits your needs with powerful ranking, a global-scale search index, and document processing. Setup is easy and fast. The core technology works in three steps: it identifies on-topic sites, applies the Bing ranker, and delivers relevant search results while allowing you to adjust the parameters at any time.</a:t>
            </a:r>
          </a:p>
        </p:txBody>
      </p:sp>
    </p:spTree>
    <p:extLst>
      <p:ext uri="{BB962C8B-B14F-4D97-AF65-F5344CB8AC3E}">
        <p14:creationId xmlns:p14="http://schemas.microsoft.com/office/powerpoint/2010/main" val="13760167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Augment your content with entity search results</a:t>
            </a:r>
          </a:p>
          <a:p>
            <a:r>
              <a:rPr lang="en-US" dirty="0"/>
              <a:t>Improve your users experience by augmenting valuable information in your app, blog, or website. Bing Entity Search API provides primary details about the entities searched.</a:t>
            </a:r>
          </a:p>
          <a:p>
            <a:r>
              <a:rPr lang="en-US" b="1" dirty="0"/>
              <a:t>Showcase of local businesses nearby</a:t>
            </a:r>
          </a:p>
          <a:p>
            <a:r>
              <a:rPr lang="en-US" dirty="0"/>
              <a:t>Easily search and present local businesses in the US such as restaurants, hotels, coffee shops, and other businesses near a specific location for a more relevant and engaging user experience</a:t>
            </a:r>
          </a:p>
        </p:txBody>
      </p:sp>
    </p:spTree>
    <p:extLst>
      <p:ext uri="{BB962C8B-B14F-4D97-AF65-F5344CB8AC3E}">
        <p14:creationId xmlns:p14="http://schemas.microsoft.com/office/powerpoint/2010/main" val="408869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5904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954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to strong documentation,</a:t>
            </a:r>
            <a:r>
              <a:rPr lang="en-US" baseline="0"/>
              <a:t> sample code and community resources is critical for developers to be able to understand and become users of Cognitive Services.  Customize these links based on your own resources or use the ones listed here.  </a:t>
            </a:r>
            <a:endParaRPr lang="en-US"/>
          </a:p>
        </p:txBody>
      </p:sp>
    </p:spTree>
    <p:extLst>
      <p:ext uri="{BB962C8B-B14F-4D97-AF65-F5344CB8AC3E}">
        <p14:creationId xmlns:p14="http://schemas.microsoft.com/office/powerpoint/2010/main" val="27094999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5346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6713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2590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900" i="1" kern="1200" dirty="0">
                <a:solidFill>
                  <a:schemeClr val="tx1"/>
                </a:solidFill>
                <a:effectLst/>
                <a:latin typeface="Segoe UI Light" pitchFamily="34" charset="0"/>
                <a:ea typeface="+mn-ea"/>
                <a:cs typeface="+mn-cs"/>
              </a:rPr>
              <a:t>democratizing</a:t>
            </a:r>
            <a:r>
              <a:rPr lang="en-US" sz="9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SBKs that are also available on GitHub where we welcome poll requests and post everything on there.  The SBKs vary from API to API, but they are all included in this one repository for people to see.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92D058-1985-4467-845A-1C29607F2B7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7067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question that you</a:t>
            </a:r>
            <a:r>
              <a:rPr lang="en-US" baseline="0"/>
              <a:t> will get is to demo the APIs.  This is a good place to show a demo from our website www.microsoft.com/cognitive or do show one that you create using your favorite APIs.  </a:t>
            </a: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6353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conclusion, why should you try Microsoft Cognitive Services?  </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543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Cognitive services span Vision, Speech, Language, Knowledge, and Search. Combining many of these services together can either improve user interaction models, or provide fun and engaging user experiences.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Our examples here shine some light on how some of these APIs work in real-world situations: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1200" b="1" dirty="0"/>
              <a:t>Vision</a:t>
            </a:r>
          </a:p>
          <a:p>
            <a:pPr marL="171450" indent="-171450">
              <a:buFont typeface="Arial" panose="020B0604020202020204" pitchFamily="34" charset="0"/>
              <a:buChar char="•"/>
            </a:pPr>
            <a:r>
              <a:rPr lang="en-US" sz="1100" dirty="0"/>
              <a:t>The </a:t>
            </a:r>
            <a:r>
              <a:rPr lang="en-US" sz="1100" b="1" dirty="0"/>
              <a:t>Computer Vision</a:t>
            </a:r>
            <a:r>
              <a:rPr lang="en-US" sz="1100" dirty="0"/>
              <a:t> API </a:t>
            </a:r>
            <a:r>
              <a:rPr lang="en-US" sz="1100" dirty="0">
                <a:effectLst/>
              </a:rPr>
              <a:t>is</a:t>
            </a:r>
            <a:r>
              <a:rPr lang="en-US" sz="1100" baseline="0" dirty="0">
                <a:effectLst/>
              </a:rPr>
              <a:t> able to e</a:t>
            </a:r>
            <a:r>
              <a:rPr lang="en-US" sz="1100" dirty="0">
                <a:effectLst/>
              </a:rPr>
              <a:t>xtract rich information from images to categorize and process visual data</a:t>
            </a:r>
            <a:r>
              <a:rPr lang="en-US" sz="1100" baseline="0" dirty="0">
                <a:effectLst/>
              </a:rPr>
              <a:t> </a:t>
            </a:r>
            <a:r>
              <a:rPr lang="en-US" sz="1100" dirty="0">
                <a:effectLst/>
              </a:rPr>
              <a:t>and protect your users from unwanted content. Here,</a:t>
            </a:r>
            <a:r>
              <a:rPr lang="en-US" sz="1100" baseline="0" dirty="0">
                <a:effectLst/>
              </a:rPr>
              <a:t> the API is able to tell us what the photo contains, indicate the most common colors, and lets us know that the content would not be considered inappropriate for users.</a:t>
            </a:r>
            <a:endParaRPr lang="en-US" sz="1100" dirty="0"/>
          </a:p>
          <a:p>
            <a:endParaRPr lang="en-US" sz="1200" dirty="0"/>
          </a:p>
          <a:p>
            <a:r>
              <a:rPr lang="en-US" sz="1200" b="1" dirty="0"/>
              <a:t>Speech</a:t>
            </a:r>
          </a:p>
          <a:p>
            <a:pPr marL="171450" indent="-171450">
              <a:buFont typeface="Arial" panose="020B0604020202020204" pitchFamily="34" charset="0"/>
              <a:buChar char="•"/>
            </a:pPr>
            <a:r>
              <a:rPr lang="en-US" sz="1100" dirty="0"/>
              <a:t>The </a:t>
            </a:r>
            <a:r>
              <a:rPr lang="en-US" sz="1100" b="1" dirty="0"/>
              <a:t>Bing Speech API </a:t>
            </a:r>
            <a:r>
              <a:rPr lang="en-US" sz="1100" dirty="0">
                <a:effectLst/>
              </a:rPr>
              <a:t>is</a:t>
            </a:r>
            <a:r>
              <a:rPr lang="en-US" sz="1100" baseline="0" dirty="0">
                <a:effectLst/>
              </a:rPr>
              <a:t> capable of c</a:t>
            </a:r>
            <a:r>
              <a:rPr lang="en-US" sz="1100" dirty="0">
                <a:effectLst/>
              </a:rPr>
              <a:t>onverting audio to text, understanding intent, and converting text back to speech for natural responsiveness. This</a:t>
            </a:r>
            <a:r>
              <a:rPr lang="en-US" sz="1100" baseline="0" dirty="0">
                <a:effectLst/>
              </a:rPr>
              <a:t> case shows us that the user has asked for directions verbally, the intent has been extracted, and a map with directions provided.</a:t>
            </a:r>
            <a:endParaRPr lang="en-US" sz="1100" dirty="0"/>
          </a:p>
          <a:p>
            <a:pPr marL="0" indent="0">
              <a:buFontTx/>
              <a:buNone/>
            </a:pPr>
            <a:endParaRPr lang="en-US" sz="1100" dirty="0"/>
          </a:p>
          <a:p>
            <a:pPr marL="0" indent="0">
              <a:buFontTx/>
              <a:buNone/>
            </a:pPr>
            <a:r>
              <a:rPr lang="en-US" sz="1200" b="1" dirty="0"/>
              <a:t>Language:</a:t>
            </a:r>
          </a:p>
          <a:p>
            <a:pPr marL="171450" indent="-171450">
              <a:buFont typeface="Arial" panose="020B0604020202020204" pitchFamily="34" charset="0"/>
              <a:buChar char="•"/>
            </a:pPr>
            <a:r>
              <a:rPr lang="en-US" sz="1100" dirty="0"/>
              <a:t>Language Understanding Intelligent Service,</a:t>
            </a:r>
            <a:r>
              <a:rPr lang="en-US" sz="1100" baseline="0" dirty="0"/>
              <a:t> known as </a:t>
            </a:r>
            <a:r>
              <a:rPr lang="en-US" sz="1100" dirty="0"/>
              <a:t>LUIS,</a:t>
            </a:r>
            <a:r>
              <a:rPr lang="en-US" sz="1100" baseline="0" dirty="0"/>
              <a:t> can be trained to u</a:t>
            </a:r>
            <a:r>
              <a:rPr lang="en-US" sz="1100" dirty="0">
                <a:effectLst/>
              </a:rPr>
              <a:t>nderstand user language contextually, so your app communicates with people in the way they speak. The example we see</a:t>
            </a:r>
            <a:r>
              <a:rPr lang="en-US" sz="1100" baseline="0" dirty="0">
                <a:effectLst/>
              </a:rPr>
              <a:t> here demonstrates Language Understanding’s ability to </a:t>
            </a:r>
            <a:r>
              <a:rPr lang="en-US" sz="1100" dirty="0">
                <a:effectLst/>
              </a:rPr>
              <a:t>understand what a person wants, and to find the pieces of information that are relevant to the</a:t>
            </a:r>
            <a:r>
              <a:rPr lang="en-US" sz="1100" baseline="0" dirty="0">
                <a:effectLst/>
              </a:rPr>
              <a:t> user’s</a:t>
            </a:r>
            <a:r>
              <a:rPr lang="en-US" sz="1100" dirty="0">
                <a:effectLst/>
              </a:rPr>
              <a:t> intent.</a:t>
            </a:r>
            <a:endParaRPr lang="en-US" sz="1100" dirty="0"/>
          </a:p>
          <a:p>
            <a:endParaRPr lang="en-US" sz="1200" dirty="0"/>
          </a:p>
          <a:p>
            <a:r>
              <a:rPr lang="en-US" sz="1200" b="1" dirty="0"/>
              <a:t>Knowledge</a:t>
            </a:r>
          </a:p>
          <a:p>
            <a:pPr marL="171450" indent="-171450">
              <a:buFont typeface="Arial" panose="020B0604020202020204" pitchFamily="34" charset="0"/>
              <a:buChar char="•"/>
            </a:pPr>
            <a:r>
              <a:rPr lang="en-US" sz="1100" dirty="0"/>
              <a:t>Knowledge Exploration Service</a:t>
            </a:r>
            <a:r>
              <a:rPr lang="en-US" sz="1100" baseline="0" dirty="0"/>
              <a:t> a</a:t>
            </a:r>
            <a:r>
              <a:rPr lang="en-US" sz="1100" dirty="0"/>
              <a:t>dds interactive search over structured data to reduce user effort and increase</a:t>
            </a:r>
            <a:r>
              <a:rPr lang="en-US" sz="1100" baseline="0" dirty="0"/>
              <a:t> efficiency. Our Knowledge Exploration API example here demonstrates the usefulness of this API for answering questions posed in natural language in an interactive experience.</a:t>
            </a:r>
            <a:endParaRPr lang="en-US" sz="1100" dirty="0"/>
          </a:p>
          <a:p>
            <a:endParaRPr lang="en-US" sz="1400" b="1" dirty="0"/>
          </a:p>
          <a:p>
            <a:r>
              <a:rPr lang="en-US" sz="1400" b="1" dirty="0"/>
              <a:t>Search</a:t>
            </a:r>
          </a:p>
          <a:p>
            <a:pPr marL="171450" indent="-171450">
              <a:buFont typeface="Arial" panose="020B0604020202020204" pitchFamily="34" charset="0"/>
              <a:buChar char="•"/>
            </a:pPr>
            <a:r>
              <a:rPr lang="en-US" sz="1100" dirty="0"/>
              <a:t>Bing Image Search API</a:t>
            </a:r>
            <a:r>
              <a:rPr lang="en-US" sz="1100" baseline="0" dirty="0"/>
              <a:t> enables you to </a:t>
            </a:r>
            <a:r>
              <a:rPr lang="en-US" sz="1100" baseline="0" dirty="0">
                <a:effectLst/>
              </a:rPr>
              <a:t>a</a:t>
            </a:r>
            <a:r>
              <a:rPr lang="en-US" sz="1100" dirty="0">
                <a:effectLst/>
              </a:rPr>
              <a:t>dd a variety of image search options to your app or website, from trending images to detailed insights. Users</a:t>
            </a:r>
            <a:r>
              <a:rPr lang="en-US" sz="1100" baseline="0" dirty="0">
                <a:effectLst/>
              </a:rPr>
              <a:t> can do a simple search, and this API scours the web for </a:t>
            </a:r>
            <a:r>
              <a:rPr lang="en-US" sz="1100" dirty="0">
                <a:effectLst/>
              </a:rPr>
              <a:t>thumbnails, full image URLs, publishing website info, image metadata, and more</a:t>
            </a:r>
            <a:r>
              <a:rPr lang="en-US" sz="1100" baseline="0" dirty="0">
                <a:effectLst/>
              </a:rPr>
              <a:t> before returning results.</a:t>
            </a:r>
          </a:p>
          <a:p>
            <a:pPr marL="171450" indent="-171450">
              <a:buFont typeface="Arial" panose="020B0604020202020204" pitchFamily="34" charset="0"/>
              <a:buChar char="•"/>
            </a:pPr>
            <a:endParaRPr lang="en-US" sz="1100" baseline="0" dirty="0">
              <a:effectLst/>
            </a:endParaRPr>
          </a:p>
          <a:p>
            <a:pPr marL="0" indent="0">
              <a:buFont typeface="Arial" panose="020B0604020202020204" pitchFamily="34" charset="0"/>
              <a:buNone/>
            </a:pPr>
            <a:r>
              <a:rPr lang="en-US" sz="1100" b="1" baseline="0" dirty="0">
                <a:effectLst/>
              </a:rPr>
              <a:t>Transition:</a:t>
            </a:r>
            <a:r>
              <a:rPr lang="en-US" sz="1100" b="0" baseline="0" dirty="0">
                <a:effectLst/>
              </a:rPr>
              <a:t> </a:t>
            </a:r>
            <a:r>
              <a:rPr lang="en-US" sz="1100" b="1" baseline="0" dirty="0">
                <a:effectLst/>
              </a:rPr>
              <a:t>These APIs are available as stand-alone solutions, or as part of the Cortana Intelligence Suite. They can also be used in conjunction with the Microsoft Bot Framework. </a:t>
            </a:r>
          </a:p>
          <a:p>
            <a:pPr marL="0" indent="0">
              <a:buFont typeface="Arial" panose="020B0604020202020204" pitchFamily="34" charset="0"/>
              <a:buNone/>
            </a:pPr>
            <a:r>
              <a:rPr lang="en-US" sz="1100" b="1" baseline="0" dirty="0">
                <a:effectLst/>
              </a:rPr>
              <a:t>&lt;click&gt;</a:t>
            </a:r>
            <a:endParaRPr lang="en-US" sz="1100" b="1" dirty="0"/>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11/25/2018 5:46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11/25/2018 5:46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20788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8984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5099744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17487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24090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6473946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8426962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51125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73767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12728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764959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85242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530606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770840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06848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8956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272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13609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738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704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018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3293668119"/>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77784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94860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3804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09685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462864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41450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625571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949559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48459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39928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66308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588306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54635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5564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346131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31233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87299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7025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311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5889472"/>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10048610"/>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9257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20311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9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13808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61292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96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79765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7839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83762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1750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5336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189383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2168053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12.emf"/><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5862750"/>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2" r:id="rId14"/>
    <p:sldLayoutId id="2147484413" r:id="rId15"/>
    <p:sldLayoutId id="2147484414" r:id="rId16"/>
    <p:sldLayoutId id="2147484415" r:id="rId17"/>
    <p:sldLayoutId id="2147484416" r:id="rId18"/>
    <p:sldLayoutId id="2147484417" r:id="rId19"/>
    <p:sldLayoutId id="2147484418" r:id="rId20"/>
    <p:sldLayoutId id="2147484419" r:id="rId21"/>
    <p:sldLayoutId id="2147484420" r:id="rId22"/>
    <p:sldLayoutId id="2147484421" r:id="rId23"/>
    <p:sldLayoutId id="2147484422" r:id="rId24"/>
    <p:sldLayoutId id="2147484423" r:id="rId25"/>
    <p:sldLayoutId id="2147484424" r:id="rId26"/>
    <p:sldLayoutId id="2147484425" r:id="rId27"/>
    <p:sldLayoutId id="2147484426" r:id="rId28"/>
    <p:sldLayoutId id="2147484427" r:id="rId29"/>
    <p:sldLayoutId id="2147484429" r:id="rId30"/>
    <p:sldLayoutId id="2147484430" r:id="rId31"/>
    <p:sldLayoutId id="2147484431"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967927205"/>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445" r:id="rId13"/>
    <p:sldLayoutId id="2147484446" r:id="rId14"/>
    <p:sldLayoutId id="2147484447" r:id="rId15"/>
    <p:sldLayoutId id="2147484448" r:id="rId16"/>
    <p:sldLayoutId id="2147484449" r:id="rId17"/>
    <p:sldLayoutId id="2147484450" r:id="rId18"/>
    <p:sldLayoutId id="2147484451" r:id="rId19"/>
    <p:sldLayoutId id="2147484452" r:id="rId20"/>
    <p:sldLayoutId id="2147484453" r:id="rId21"/>
    <p:sldLayoutId id="2147484454" r:id="rId22"/>
    <p:sldLayoutId id="2147484455" r:id="rId23"/>
    <p:sldLayoutId id="2147484456"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image" Target="../media/image54.png"/><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5" Type="http://schemas.openxmlformats.org/officeDocument/2006/relationships/image" Target="../media/image73.png"/><Relationship Id="rId4" Type="http://schemas.openxmlformats.org/officeDocument/2006/relationships/image" Target="../media/image72.jpg"/></Relationships>
</file>

<file path=ppt/slides/_rels/slide3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hyperlink" Target="https://www.youtube.com/watch?v=nRZh7dkB_hs&amp;feature=youtu.be" TargetMode="External"/><Relationship Id="rId5" Type="http://schemas.openxmlformats.org/officeDocument/2006/relationships/hyperlink" Target="https://customers.microsoft.com/en-us/story/human-interact-cognitive-services" TargetMode="Externa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79.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21.xml"/><Relationship Id="rId4" Type="http://schemas.microsoft.com/office/2007/relationships/hdphoto" Target="../media/hdphoto3.wdp"/></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7.xml"/><Relationship Id="rId1" Type="http://schemas.openxmlformats.org/officeDocument/2006/relationships/slideLayout" Target="../slideLayouts/slideLayout28.xml"/><Relationship Id="rId5" Type="http://schemas.openxmlformats.org/officeDocument/2006/relationships/image" Target="../media/image109.sv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8.xml"/><Relationship Id="rId1" Type="http://schemas.openxmlformats.org/officeDocument/2006/relationships/slideLayout" Target="../slideLayouts/slideLayout28.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1.xml"/><Relationship Id="rId1" Type="http://schemas.openxmlformats.org/officeDocument/2006/relationships/slideLayout" Target="../slideLayouts/slideLayout28.xml"/><Relationship Id="rId5" Type="http://schemas.openxmlformats.org/officeDocument/2006/relationships/image" Target="../media/image117.png"/><Relationship Id="rId4" Type="http://schemas.openxmlformats.org/officeDocument/2006/relationships/hyperlink" Target="https://customers.microsoft.com/en-us/story/complex-networks-media-cognitive-service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27.png"/></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130.png"/><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5.jp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0.xml"/><Relationship Id="rId1" Type="http://schemas.openxmlformats.org/officeDocument/2006/relationships/slideLayout" Target="../slideLayouts/slideLayout28.xml"/><Relationship Id="rId6" Type="http://schemas.openxmlformats.org/officeDocument/2006/relationships/hyperlink" Target="http://microsoft.com/Cognitive" TargetMode="External"/><Relationship Id="rId5" Type="http://schemas.openxmlformats.org/officeDocument/2006/relationships/hyperlink" Target="http://azure.com/cognitive" TargetMode="External"/><Relationship Id="rId4" Type="http://schemas.openxmlformats.org/officeDocument/2006/relationships/hyperlink" Target="https://www.microsoft.com/en-us/server-cloud/cortana-analytics-suite/overview.aspx"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6.xml"/><Relationship Id="rId1" Type="http://schemas.openxmlformats.org/officeDocument/2006/relationships/slideLayout" Target="../slideLayouts/slideLayout29.xml"/><Relationship Id="rId4" Type="http://schemas.microsoft.com/office/2007/relationships/hdphoto" Target="../media/hdphoto4.wdp"/></Relationships>
</file>

<file path=ppt/slides/_rels/slide7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77.xml"/><Relationship Id="rId1" Type="http://schemas.openxmlformats.org/officeDocument/2006/relationships/slideLayout" Target="../slideLayouts/slideLayout28.xml"/><Relationship Id="rId5" Type="http://schemas.openxmlformats.org/officeDocument/2006/relationships/image" Target="../media/image135.jpeg"/><Relationship Id="rId4" Type="http://schemas.openxmlformats.org/officeDocument/2006/relationships/image" Target="../media/image134.jpe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slideLayout" Target="../slideLayouts/slideLayout12.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5.emf"/><Relationship Id="rId11" Type="http://schemas.openxmlformats.org/officeDocument/2006/relationships/image" Target="../media/image40.png"/><Relationship Id="rId5" Type="http://schemas.openxmlformats.org/officeDocument/2006/relationships/oleObject" Target="../embeddings/oleObject1.bin"/><Relationship Id="rId10" Type="http://schemas.openxmlformats.org/officeDocument/2006/relationships/image" Target="../media/image39.png"/><Relationship Id="rId4" Type="http://schemas.openxmlformats.org/officeDocument/2006/relationships/notesSlide" Target="../notesSlides/notesSlide8.xml"/><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DA84FCA-B7E1-4816-9A5C-F1ED782C89DF}"/>
              </a:ext>
            </a:extLst>
          </p:cNvPr>
          <p:cNvSpPr>
            <a:spLocks noGrp="1"/>
          </p:cNvSpPr>
          <p:nvPr>
            <p:ph type="body" sz="quarter" idx="11"/>
          </p:nvPr>
        </p:nvSpPr>
        <p:spPr/>
        <p:txBody>
          <a:bodyPr/>
          <a:lstStyle/>
          <a:p>
            <a:r>
              <a:rPr lang="en-US">
                <a:solidFill>
                  <a:schemeClr val="bg1"/>
                </a:solidFill>
              </a:rPr>
              <a:t>Speaker Guidance – Do Not Present</a:t>
            </a:r>
          </a:p>
        </p:txBody>
      </p:sp>
      <p:sp>
        <p:nvSpPr>
          <p:cNvPr id="4" name="Title 3"/>
          <p:cNvSpPr>
            <a:spLocks noGrp="1"/>
          </p:cNvSpPr>
          <p:nvPr>
            <p:ph type="title"/>
          </p:nvPr>
        </p:nvSpPr>
        <p:spPr/>
        <p:txBody>
          <a:bodyPr/>
          <a:lstStyle/>
          <a:p>
            <a:r>
              <a:rPr lang="en-US"/>
              <a:t>Speaker Guidance</a:t>
            </a:r>
          </a:p>
        </p:txBody>
      </p:sp>
      <p:graphicFrame>
        <p:nvGraphicFramePr>
          <p:cNvPr id="7" name="Table 6"/>
          <p:cNvGraphicFramePr>
            <a:graphicFrameLocks noGrp="1"/>
          </p:cNvGraphicFramePr>
          <p:nvPr>
            <p:extLst>
              <p:ext uri="{D42A27DB-BD31-4B8C-83A1-F6EECF244321}">
                <p14:modId xmlns:p14="http://schemas.microsoft.com/office/powerpoint/2010/main" val="395808184"/>
              </p:ext>
            </p:extLst>
          </p:nvPr>
        </p:nvGraphicFramePr>
        <p:xfrm>
          <a:off x="601912" y="1189494"/>
          <a:ext cx="10734212" cy="4661684"/>
        </p:xfrm>
        <a:graphic>
          <a:graphicData uri="http://schemas.openxmlformats.org/drawingml/2006/table">
            <a:tbl>
              <a:tblPr firstRow="1" bandRow="1">
                <a:tableStyleId>{5940675A-B579-460E-94D1-54222C63F5DA}</a:tableStyleId>
              </a:tblPr>
              <a:tblGrid>
                <a:gridCol w="2699219">
                  <a:extLst>
                    <a:ext uri="{9D8B030D-6E8A-4147-A177-3AD203B41FA5}">
                      <a16:colId xmlns:a16="http://schemas.microsoft.com/office/drawing/2014/main" val="20000"/>
                    </a:ext>
                  </a:extLst>
                </a:gridCol>
                <a:gridCol w="8034993">
                  <a:extLst>
                    <a:ext uri="{9D8B030D-6E8A-4147-A177-3AD203B41FA5}">
                      <a16:colId xmlns:a16="http://schemas.microsoft.com/office/drawing/2014/main" val="20001"/>
                    </a:ext>
                  </a:extLst>
                </a:gridCol>
              </a:tblGrid>
              <a:tr h="335383">
                <a:tc>
                  <a:txBody>
                    <a:bodyPr/>
                    <a:lstStyle/>
                    <a:p>
                      <a:r>
                        <a:rPr lang="en-US" sz="1400">
                          <a:solidFill>
                            <a:schemeClr val="tx1"/>
                          </a:solidFill>
                        </a:rPr>
                        <a:t>Speaker</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a:solidFill>
                            <a:srgbClr val="FFFFFF"/>
                          </a:solidFill>
                          <a:cs typeface="Segoe UI" pitchFamily="34" charset="0"/>
                          <a:sym typeface="Segoe UI" panose="020B0502040204020203" pitchFamily="34" charset="0"/>
                        </a:rPr>
                        <a:t>Field Marketer, AM/ATS,</a:t>
                      </a:r>
                      <a:r>
                        <a:rPr lang="en-US" sz="1400" baseline="0">
                          <a:solidFill>
                            <a:srgbClr val="FFFFFF"/>
                          </a:solidFill>
                          <a:cs typeface="Segoe UI" pitchFamily="34" charset="0"/>
                          <a:sym typeface="Segoe UI" panose="020B0502040204020203" pitchFamily="34" charset="0"/>
                        </a:rPr>
                        <a:t> </a:t>
                      </a:r>
                      <a:r>
                        <a:rPr lang="en-US" sz="1400">
                          <a:solidFill>
                            <a:srgbClr val="FFFFFF"/>
                          </a:solidFill>
                          <a:cs typeface="Segoe UI" pitchFamily="34" charset="0"/>
                          <a:sym typeface="Segoe UI" panose="020B0502040204020203" pitchFamily="34" charset="0"/>
                        </a:rPr>
                        <a:t>EBC presenter</a:t>
                      </a:r>
                    </a:p>
                  </a:txBody>
                  <a:tcPr marL="91427" marR="91427" marT="45713" marB="45713"/>
                </a:tc>
                <a:extLst>
                  <a:ext uri="{0D108BD9-81ED-4DB2-BD59-A6C34878D82A}">
                    <a16:rowId xmlns:a16="http://schemas.microsoft.com/office/drawing/2014/main" val="2849271618"/>
                  </a:ext>
                </a:extLst>
              </a:tr>
              <a:tr h="304786">
                <a:tc>
                  <a:txBody>
                    <a:bodyPr/>
                    <a:lstStyle/>
                    <a:p>
                      <a:r>
                        <a:rPr lang="en-US" sz="1400">
                          <a:solidFill>
                            <a:schemeClr val="tx1"/>
                          </a:solidFill>
                        </a:rPr>
                        <a:t>Content Level</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a:solidFill>
                            <a:schemeClr val="tx1"/>
                          </a:solidFill>
                        </a:rPr>
                        <a:t>Level 200</a:t>
                      </a:r>
                      <a:r>
                        <a:rPr lang="en-US" sz="1400" baseline="0">
                          <a:solidFill>
                            <a:schemeClr val="tx1"/>
                          </a:solidFill>
                        </a:rPr>
                        <a:t> – </a:t>
                      </a:r>
                      <a:r>
                        <a:rPr lang="en-US" sz="1400">
                          <a:solidFill>
                            <a:schemeClr val="tx1"/>
                          </a:solidFill>
                        </a:rPr>
                        <a:t>customer-ready</a:t>
                      </a:r>
                    </a:p>
                  </a:txBody>
                  <a:tcPr marL="91427" marR="91427" marT="45713" marB="45713"/>
                </a:tc>
                <a:extLst>
                  <a:ext uri="{0D108BD9-81ED-4DB2-BD59-A6C34878D82A}">
                    <a16:rowId xmlns:a16="http://schemas.microsoft.com/office/drawing/2014/main" val="402102132"/>
                  </a:ext>
                </a:extLst>
              </a:tr>
              <a:tr h="304786">
                <a:tc>
                  <a:txBody>
                    <a:bodyPr/>
                    <a:lstStyle/>
                    <a:p>
                      <a:r>
                        <a:rPr lang="en-US" sz="1400">
                          <a:solidFill>
                            <a:schemeClr val="tx1"/>
                          </a:solidFill>
                        </a:rPr>
                        <a:t>Audience</a:t>
                      </a:r>
                    </a:p>
                  </a:txBody>
                  <a:tcPr marL="91427" marR="91427" marT="45713" marB="45713"/>
                </a:tc>
                <a:tc>
                  <a:txBody>
                    <a:bodyPr/>
                    <a:lstStyle/>
                    <a:p>
                      <a:pPr marL="0" indent="0">
                        <a:buFont typeface="Arial" panose="020B0604020202020204" pitchFamily="34" charset="0"/>
                        <a:buNone/>
                      </a:pPr>
                      <a:r>
                        <a:rPr lang="en-US" sz="1400" b="0" baseline="0" dirty="0">
                          <a:solidFill>
                            <a:schemeClr val="tx1"/>
                          </a:solidFill>
                        </a:rPr>
                        <a:t>Line of Business and Data Developers; IT Pros; Data Scientists / Analysts; ISV/Sis</a:t>
                      </a:r>
                    </a:p>
                  </a:txBody>
                  <a:tcPr marL="91427" marR="91427" marT="45713" marB="45713"/>
                </a:tc>
                <a:extLst>
                  <a:ext uri="{0D108BD9-81ED-4DB2-BD59-A6C34878D82A}">
                    <a16:rowId xmlns:a16="http://schemas.microsoft.com/office/drawing/2014/main" val="2617402050"/>
                  </a:ext>
                </a:extLst>
              </a:tr>
              <a:tr h="342802">
                <a:tc>
                  <a:txBody>
                    <a:bodyPr/>
                    <a:lstStyle/>
                    <a:p>
                      <a:r>
                        <a:rPr lang="en-US" sz="1400">
                          <a:solidFill>
                            <a:schemeClr val="tx1"/>
                          </a:solidFill>
                        </a:rPr>
                        <a:t>Title</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Cognitive Services level 200</a:t>
                      </a:r>
                      <a:endParaRPr lang="en-US" sz="1400" dirty="0">
                        <a:solidFill>
                          <a:schemeClr val="tx1"/>
                        </a:solidFill>
                      </a:endParaRPr>
                    </a:p>
                  </a:txBody>
                  <a:tcPr marL="91427" marR="91427" marT="45713" marB="45713"/>
                </a:tc>
                <a:extLst>
                  <a:ext uri="{0D108BD9-81ED-4DB2-BD59-A6C34878D82A}">
                    <a16:rowId xmlns:a16="http://schemas.microsoft.com/office/drawing/2014/main" val="10000"/>
                  </a:ext>
                </a:extLst>
              </a:tr>
              <a:tr h="325969">
                <a:tc>
                  <a:txBody>
                    <a:bodyPr/>
                    <a:lstStyle/>
                    <a:p>
                      <a:r>
                        <a:rPr lang="en-US" sz="1400">
                          <a:solidFill>
                            <a:schemeClr val="tx1"/>
                          </a:solidFill>
                        </a:rPr>
                        <a:t>Objective</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Educate customers and partners on</a:t>
                      </a:r>
                      <a:r>
                        <a:rPr lang="en-US" sz="1400" baseline="0" dirty="0">
                          <a:solidFill>
                            <a:schemeClr val="tx1"/>
                          </a:solidFill>
                        </a:rPr>
                        <a:t> Microsoft Cognitive Services</a:t>
                      </a:r>
                      <a:endParaRPr lang="en-US" sz="1400" dirty="0">
                        <a:solidFill>
                          <a:schemeClr val="tx1"/>
                        </a:solidFill>
                      </a:endParaRPr>
                    </a:p>
                  </a:txBody>
                  <a:tcPr marL="91427" marR="91427" marT="45713" marB="45713"/>
                </a:tc>
                <a:extLst>
                  <a:ext uri="{0D108BD9-81ED-4DB2-BD59-A6C34878D82A}">
                    <a16:rowId xmlns:a16="http://schemas.microsoft.com/office/drawing/2014/main" val="10001"/>
                  </a:ext>
                </a:extLst>
              </a:tr>
              <a:tr h="304786">
                <a:tc>
                  <a:txBody>
                    <a:bodyPr/>
                    <a:lstStyle/>
                    <a:p>
                      <a:r>
                        <a:rPr lang="en-US" sz="1400">
                          <a:solidFill>
                            <a:schemeClr val="tx1"/>
                          </a:solidFill>
                        </a:rPr>
                        <a:t>Deck contact</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Giampaolo</a:t>
                      </a:r>
                      <a:r>
                        <a:rPr lang="en-US" sz="1400" baseline="0" dirty="0">
                          <a:solidFill>
                            <a:schemeClr val="tx1"/>
                          </a:solidFill>
                        </a:rPr>
                        <a:t> Battaglia</a:t>
                      </a:r>
                      <a:endParaRPr lang="en-US" sz="1400" dirty="0">
                        <a:solidFill>
                          <a:schemeClr val="tx1"/>
                        </a:solidFill>
                      </a:endParaRPr>
                    </a:p>
                  </a:txBody>
                  <a:tcPr marL="91427" marR="91427" marT="45713" marB="45713"/>
                </a:tc>
                <a:extLst>
                  <a:ext uri="{0D108BD9-81ED-4DB2-BD59-A6C34878D82A}">
                    <a16:rowId xmlns:a16="http://schemas.microsoft.com/office/drawing/2014/main" val="10004"/>
                  </a:ext>
                </a:extLst>
              </a:tr>
              <a:tr h="304786">
                <a:tc>
                  <a:txBody>
                    <a:bodyPr/>
                    <a:lstStyle/>
                    <a:p>
                      <a:r>
                        <a:rPr lang="en-US" sz="1400">
                          <a:solidFill>
                            <a:schemeClr val="tx1"/>
                          </a:solidFill>
                        </a:rPr>
                        <a:t>Version</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Last</a:t>
                      </a:r>
                      <a:r>
                        <a:rPr lang="en-US" sz="1400" baseline="0" dirty="0">
                          <a:solidFill>
                            <a:schemeClr val="tx1"/>
                          </a:solidFill>
                        </a:rPr>
                        <a:t> updated September 2017</a:t>
                      </a:r>
                      <a:endParaRPr lang="en-US" sz="1400" dirty="0">
                        <a:solidFill>
                          <a:schemeClr val="tx1"/>
                        </a:solidFill>
                      </a:endParaRPr>
                    </a:p>
                  </a:txBody>
                  <a:tcPr marL="91427" marR="91427" marT="45713" marB="45713"/>
                </a:tc>
                <a:extLst>
                  <a:ext uri="{0D108BD9-81ED-4DB2-BD59-A6C34878D82A}">
                    <a16:rowId xmlns:a16="http://schemas.microsoft.com/office/drawing/2014/main" val="10006"/>
                  </a:ext>
                </a:extLst>
              </a:tr>
              <a:tr h="2438386">
                <a:tc>
                  <a:txBody>
                    <a:bodyPr/>
                    <a:lstStyle/>
                    <a:p>
                      <a:r>
                        <a:rPr lang="en-US" sz="1400">
                          <a:solidFill>
                            <a:schemeClr val="tx1"/>
                          </a:solidFill>
                        </a:rPr>
                        <a:t>Length &amp;</a:t>
                      </a:r>
                      <a:r>
                        <a:rPr lang="en-US" sz="1400" baseline="0">
                          <a:solidFill>
                            <a:schemeClr val="tx1"/>
                          </a:solidFill>
                        </a:rPr>
                        <a:t> timing guidance</a:t>
                      </a:r>
                      <a:endParaRPr lang="en-US" sz="1400">
                        <a:solidFill>
                          <a:schemeClr val="tx1"/>
                        </a:solidFill>
                      </a:endParaRP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75</a:t>
                      </a:r>
                      <a:r>
                        <a:rPr lang="en-US" sz="1400" baseline="0" dirty="0">
                          <a:solidFill>
                            <a:schemeClr val="tx1"/>
                          </a:solidFill>
                        </a:rPr>
                        <a:t> minutes – suggested timing:  </a:t>
                      </a:r>
                    </a:p>
                    <a:p>
                      <a:pPr marL="857250" lvl="1" indent="-347663">
                        <a:buFont typeface="+mj-lt"/>
                        <a:buAutoNum type="arabicPeriod"/>
                      </a:pPr>
                      <a:r>
                        <a:rPr lang="en-US" sz="1400" b="1" dirty="0"/>
                        <a:t>Introduction Microsoft AI </a:t>
                      </a:r>
                      <a:r>
                        <a:rPr lang="en-US" sz="1400" dirty="0"/>
                        <a:t>: 7</a:t>
                      </a:r>
                      <a:r>
                        <a:rPr lang="en-US" sz="1400" baseline="0" dirty="0"/>
                        <a:t> </a:t>
                      </a:r>
                      <a:r>
                        <a:rPr lang="en-US" sz="1400" dirty="0"/>
                        <a:t>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Cognitive Services Overview</a:t>
                      </a:r>
                      <a:r>
                        <a:rPr lang="en-US" sz="1400" dirty="0"/>
                        <a:t>: 5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Vision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Speech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Language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Knowledge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Search APIs</a:t>
                      </a:r>
                      <a:r>
                        <a:rPr lang="en-US" sz="1400" dirty="0"/>
                        <a:t>: 10 minutes</a:t>
                      </a:r>
                    </a:p>
                    <a:p>
                      <a:pPr marL="857250" lvl="1" indent="-347663">
                        <a:buFont typeface="+mj-lt"/>
                        <a:buAutoNum type="arabicPeriod"/>
                      </a:pPr>
                      <a:r>
                        <a:rPr lang="en-US" sz="1400" b="1" dirty="0"/>
                        <a:t>Close</a:t>
                      </a:r>
                      <a:r>
                        <a:rPr lang="en-US" sz="1400" dirty="0"/>
                        <a:t>: 3 minutes</a:t>
                      </a:r>
                    </a:p>
                    <a:p>
                      <a:pPr marL="857250" lvl="1" indent="-347663">
                        <a:buFont typeface="+mj-lt"/>
                        <a:buAutoNum type="arabicPeriod"/>
                      </a:pPr>
                      <a:r>
                        <a:rPr lang="en-US" sz="1400" b="1" dirty="0"/>
                        <a:t>Q+A</a:t>
                      </a:r>
                      <a:r>
                        <a:rPr lang="en-US" sz="1400" dirty="0"/>
                        <a:t>: 10 minutes</a:t>
                      </a:r>
                      <a:endParaRPr lang="en-US" sz="1800" dirty="0"/>
                    </a:p>
                    <a:p>
                      <a:pPr marL="0" marR="0" indent="0" algn="l" defTabSz="1088105"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marL="91427" marR="91427" marT="45713" marB="45713"/>
                </a:tc>
                <a:extLst>
                  <a:ext uri="{0D108BD9-81ED-4DB2-BD59-A6C34878D82A}">
                    <a16:rowId xmlns:a16="http://schemas.microsoft.com/office/drawing/2014/main" val="4197166910"/>
                  </a:ext>
                </a:extLst>
              </a:tr>
            </a:tbl>
          </a:graphicData>
        </a:graphic>
      </p:graphicFrame>
    </p:spTree>
    <p:extLst>
      <p:ext uri="{BB962C8B-B14F-4D97-AF65-F5344CB8AC3E}">
        <p14:creationId xmlns:p14="http://schemas.microsoft.com/office/powerpoint/2010/main" val="171825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EDEDDB05-9AF3-452C-B604-56CE8E2508C4}"/>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Speech</a:t>
            </a:r>
          </a:p>
        </p:txBody>
      </p:sp>
      <p:sp>
        <p:nvSpPr>
          <p:cNvPr id="24" name="TextBox 23"/>
          <p:cNvSpPr txBox="1"/>
          <p:nvPr/>
        </p:nvSpPr>
        <p:spPr>
          <a:xfrm>
            <a:off x="1014313" y="3932493"/>
            <a:ext cx="281177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Speech API</a:t>
            </a:r>
          </a:p>
        </p:txBody>
      </p:sp>
      <p:sp>
        <p:nvSpPr>
          <p:cNvPr id="25" name="Rectangle 24"/>
          <p:cNvSpPr/>
          <p:nvPr/>
        </p:nvSpPr>
        <p:spPr>
          <a:xfrm>
            <a:off x="992918" y="4340631"/>
            <a:ext cx="2854559"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Convert speech to text and back again, and understand its intent</a:t>
            </a:r>
          </a:p>
        </p:txBody>
      </p:sp>
      <p:sp>
        <p:nvSpPr>
          <p:cNvPr id="27" name="TextBox 26"/>
          <p:cNvSpPr txBox="1"/>
          <p:nvPr/>
        </p:nvSpPr>
        <p:spPr>
          <a:xfrm>
            <a:off x="4549529" y="3932493"/>
            <a:ext cx="309294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 Recognition API</a:t>
            </a:r>
          </a:p>
        </p:txBody>
      </p:sp>
      <p:sp>
        <p:nvSpPr>
          <p:cNvPr id="28" name="Rectangle 27"/>
          <p:cNvSpPr/>
          <p:nvPr/>
        </p:nvSpPr>
        <p:spPr>
          <a:xfrm>
            <a:off x="4817925" y="4340631"/>
            <a:ext cx="2556155"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the ability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know who's talking</a:t>
            </a:r>
          </a:p>
        </p:txBody>
      </p:sp>
      <p:sp>
        <p:nvSpPr>
          <p:cNvPr id="30" name="TextBox 29"/>
          <p:cNvSpPr txBox="1"/>
          <p:nvPr/>
        </p:nvSpPr>
        <p:spPr>
          <a:xfrm>
            <a:off x="8365920" y="3932493"/>
            <a:ext cx="281177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Speech Service</a:t>
            </a:r>
          </a:p>
        </p:txBody>
      </p:sp>
      <p:sp>
        <p:nvSpPr>
          <p:cNvPr id="31" name="Rectangle 30"/>
          <p:cNvSpPr/>
          <p:nvPr/>
        </p:nvSpPr>
        <p:spPr>
          <a:xfrm>
            <a:off x="8493729" y="4340631"/>
            <a:ext cx="2556155"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Fine-tune speech recognition for anyone, anywhere</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 name="Group 28">
            <a:extLst>
              <a:ext uri="{FF2B5EF4-FFF2-40B4-BE49-F238E27FC236}">
                <a16:creationId xmlns:a16="http://schemas.microsoft.com/office/drawing/2014/main" id="{6B6C0DF1-7074-4885-9345-271A1F66B18D}"/>
              </a:ext>
            </a:extLst>
          </p:cNvPr>
          <p:cNvGrpSpPr>
            <a:grpSpLocks noChangeAspect="1"/>
          </p:cNvGrpSpPr>
          <p:nvPr/>
        </p:nvGrpSpPr>
        <p:grpSpPr bwMode="auto">
          <a:xfrm>
            <a:off x="2098535" y="3043989"/>
            <a:ext cx="668857" cy="572385"/>
            <a:chOff x="1" y="3"/>
            <a:chExt cx="2697" cy="2308"/>
          </a:xfrm>
          <a:solidFill>
            <a:srgbClr val="047CDA"/>
          </a:solidFill>
        </p:grpSpPr>
        <p:sp>
          <p:nvSpPr>
            <p:cNvPr id="32" name="Freeform 5">
              <a:extLst>
                <a:ext uri="{FF2B5EF4-FFF2-40B4-BE49-F238E27FC236}">
                  <a16:creationId xmlns:a16="http://schemas.microsoft.com/office/drawing/2014/main" id="{1B63226B-362D-4FCD-9C21-0526D5D9F8E5}"/>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C466FF26-9CF8-4195-AC84-7F96068E1C28}"/>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Freeform 14">
            <a:extLst>
              <a:ext uri="{FF2B5EF4-FFF2-40B4-BE49-F238E27FC236}">
                <a16:creationId xmlns:a16="http://schemas.microsoft.com/office/drawing/2014/main" id="{D27481FD-214F-4DB1-B1EF-12D290AFAF44}"/>
              </a:ext>
            </a:extLst>
          </p:cNvPr>
          <p:cNvSpPr>
            <a:spLocks noEditPoints="1"/>
          </p:cNvSpPr>
          <p:nvPr/>
        </p:nvSpPr>
        <p:spPr bwMode="auto">
          <a:xfrm>
            <a:off x="5792812" y="3053716"/>
            <a:ext cx="632308" cy="560676"/>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F75193B7-9B2A-47C6-8C0A-EA0D95FE0158}"/>
              </a:ext>
            </a:extLst>
          </p:cNvPr>
          <p:cNvSpPr>
            <a:spLocks noEditPoints="1"/>
          </p:cNvSpPr>
          <p:nvPr/>
        </p:nvSpPr>
        <p:spPr bwMode="auto">
          <a:xfrm>
            <a:off x="9406267" y="3016699"/>
            <a:ext cx="729955" cy="609410"/>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95E17712-AEF8-4108-A409-4C1D746214F1}"/>
              </a:ext>
            </a:extLst>
          </p:cNvPr>
          <p:cNvGrpSpPr/>
          <p:nvPr/>
        </p:nvGrpSpPr>
        <p:grpSpPr>
          <a:xfrm>
            <a:off x="864" y="254613"/>
            <a:ext cx="1188839" cy="956984"/>
            <a:chOff x="864" y="254613"/>
            <a:chExt cx="1188839" cy="956984"/>
          </a:xfrm>
        </p:grpSpPr>
        <p:sp>
          <p:nvSpPr>
            <p:cNvPr id="34" name="Rectangle 33"/>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16084DAB-62DA-4BAC-8404-0E1191913BA1}"/>
                </a:ext>
              </a:extLst>
            </p:cNvPr>
            <p:cNvGrpSpPr>
              <a:grpSpLocks noChangeAspect="1"/>
            </p:cNvGrpSpPr>
            <p:nvPr/>
          </p:nvGrpSpPr>
          <p:grpSpPr bwMode="auto">
            <a:xfrm>
              <a:off x="280465" y="471791"/>
              <a:ext cx="624195" cy="534165"/>
              <a:chOff x="1" y="3"/>
              <a:chExt cx="2697" cy="2308"/>
            </a:xfrm>
            <a:solidFill>
              <a:schemeClr val="bg2"/>
            </a:solidFill>
          </p:grpSpPr>
          <p:sp>
            <p:nvSpPr>
              <p:cNvPr id="41" name="Freeform 5">
                <a:extLst>
                  <a:ext uri="{FF2B5EF4-FFF2-40B4-BE49-F238E27FC236}">
                    <a16:creationId xmlns:a16="http://schemas.microsoft.com/office/drawing/2014/main" id="{6D54119A-34B3-49E0-BB21-5B94D4C69C8F}"/>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0CF0CDB0-3B79-4AA4-9C3D-C4F07E2C4094}"/>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5509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P spid="25" grpId="0"/>
      <p:bldP spid="27" grpId="0"/>
      <p:bldP spid="28" grpId="0"/>
      <p:bldP spid="30" grpId="0"/>
      <p:bldP spid="31" grpId="0"/>
      <p:bldP spid="35"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sentiment, key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Leverage the power of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models trained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parse complex text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b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perform speech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text translation</a:t>
            </a:r>
          </a:p>
        </p:txBody>
      </p:sp>
      <p:sp>
        <p:nvSpPr>
          <p:cNvPr id="70" name="TextBox 69">
            <a:extLst/>
          </p:cNvPr>
          <p:cNvSpPr txBox="1"/>
          <p:nvPr/>
        </p:nvSpPr>
        <p:spPr>
          <a:xfrm>
            <a:off x="8604539" y="5191034"/>
            <a:ext cx="192047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a:extLst>
              <a:ext uri="{FF2B5EF4-FFF2-40B4-BE49-F238E27FC236}">
                <a16:creationId xmlns:a16="http://schemas.microsoft.com/office/drawing/2014/main" id="{AFFE8BC7-2204-479B-A141-0E182026BFFC}"/>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Knowledge</a:t>
            </a:r>
            <a:endParaRPr lang="en-US" sz="4611">
              <a:gradFill>
                <a:gsLst>
                  <a:gs pos="1250">
                    <a:srgbClr val="353535"/>
                  </a:gs>
                  <a:gs pos="100000">
                    <a:srgbClr val="353535"/>
                  </a:gs>
                </a:gsLst>
                <a:lin ang="5400000" scaled="0"/>
              </a:gradFill>
              <a:latin typeface="Segoe UI Light"/>
            </a:endParaRPr>
          </a:p>
        </p:txBody>
      </p:sp>
      <p:sp>
        <p:nvSpPr>
          <p:cNvPr id="91" name="TextBox 90"/>
          <p:cNvSpPr txBox="1"/>
          <p:nvPr/>
        </p:nvSpPr>
        <p:spPr>
          <a:xfrm>
            <a:off x="855275" y="2996097"/>
            <a:ext cx="297299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 API</a:t>
            </a:r>
          </a:p>
        </p:txBody>
      </p:sp>
      <p:sp>
        <p:nvSpPr>
          <p:cNvPr id="92" name="Rectangle 91"/>
          <p:cNvSpPr/>
          <p:nvPr/>
        </p:nvSpPr>
        <p:spPr>
          <a:xfrm>
            <a:off x="700741" y="3412597"/>
            <a:ext cx="3282058"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Explore relationships among academic papers, journals, and authors</a:t>
            </a:r>
          </a:p>
        </p:txBody>
      </p:sp>
      <p:sp>
        <p:nvSpPr>
          <p:cNvPr id="97" name="TextBox 96"/>
          <p:cNvSpPr txBox="1"/>
          <p:nvPr/>
        </p:nvSpPr>
        <p:spPr>
          <a:xfrm>
            <a:off x="4512821" y="2993636"/>
            <a:ext cx="3271420" cy="501041"/>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 Exploration Service</a:t>
            </a:r>
          </a:p>
        </p:txBody>
      </p:sp>
      <p:sp>
        <p:nvSpPr>
          <p:cNvPr id="98" name="Rectangle 97"/>
          <p:cNvSpPr/>
          <p:nvPr/>
        </p:nvSpPr>
        <p:spPr>
          <a:xfrm>
            <a:off x="4792267" y="3412597"/>
            <a:ext cx="2712527"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Add interactive search over structured data to your project</a:t>
            </a:r>
          </a:p>
        </p:txBody>
      </p:sp>
      <p:sp>
        <p:nvSpPr>
          <p:cNvPr id="100" name="TextBox 99"/>
          <p:cNvSpPr txBox="1"/>
          <p:nvPr/>
        </p:nvSpPr>
        <p:spPr>
          <a:xfrm>
            <a:off x="8506300" y="2993590"/>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Entity Linking Service</a:t>
            </a:r>
          </a:p>
        </p:txBody>
      </p:sp>
      <p:sp>
        <p:nvSpPr>
          <p:cNvPr id="101" name="Rectangle 100"/>
          <p:cNvSpPr/>
          <p:nvPr/>
        </p:nvSpPr>
        <p:spPr>
          <a:xfrm>
            <a:off x="8455896" y="3412596"/>
            <a:ext cx="2662796" cy="470442"/>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Contextually extend knowledge of people, locations, and events</a:t>
            </a:r>
          </a:p>
        </p:txBody>
      </p:sp>
      <p:sp>
        <p:nvSpPr>
          <p:cNvPr id="123" name="Freeform 5"/>
          <p:cNvSpPr>
            <a:spLocks noEditPoints="1"/>
          </p:cNvSpPr>
          <p:nvPr/>
        </p:nvSpPr>
        <p:spPr bwMode="auto">
          <a:xfrm>
            <a:off x="2671996" y="5837447"/>
            <a:ext cx="953911" cy="950084"/>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914139">
              <a:defRPr/>
            </a:pPr>
            <a:endParaRPr lang="en-US" sz="1371">
              <a:solidFill>
                <a:srgbClr val="353535"/>
              </a:solidFill>
              <a:latin typeface="Segoe UI Semilight"/>
            </a:endParaRPr>
          </a:p>
        </p:txBody>
      </p:sp>
      <p:sp>
        <p:nvSpPr>
          <p:cNvPr id="42" name="Rectangle 41"/>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a:xfrm>
            <a:off x="760148" y="5730608"/>
            <a:ext cx="3163244"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Provide personalized product recommendations for your customers</a:t>
            </a:r>
          </a:p>
        </p:txBody>
      </p:sp>
      <p:sp>
        <p:nvSpPr>
          <p:cNvPr id="61" name="TextBox 60"/>
          <p:cNvSpPr txBox="1"/>
          <p:nvPr/>
        </p:nvSpPr>
        <p:spPr>
          <a:xfrm>
            <a:off x="4723127" y="5311600"/>
            <a:ext cx="285081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Decision Service</a:t>
            </a:r>
          </a:p>
        </p:txBody>
      </p:sp>
      <p:sp>
        <p:nvSpPr>
          <p:cNvPr id="64" name="Rectangle 63"/>
          <p:cNvSpPr/>
          <p:nvPr/>
        </p:nvSpPr>
        <p:spPr>
          <a:xfrm>
            <a:off x="4592416" y="5730608"/>
            <a:ext cx="3112230"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custom experiences with adaptive, contextual decision-making</a:t>
            </a:r>
          </a:p>
        </p:txBody>
      </p:sp>
      <p:sp>
        <p:nvSpPr>
          <p:cNvPr id="69" name="TextBox 68"/>
          <p:cNvSpPr txBox="1"/>
          <p:nvPr/>
        </p:nvSpPr>
        <p:spPr>
          <a:xfrm>
            <a:off x="1060777" y="5311600"/>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Recommendations API</a:t>
            </a:r>
          </a:p>
        </p:txBody>
      </p:sp>
      <p:sp>
        <p:nvSpPr>
          <p:cNvPr id="43" name="TextBox 42">
            <a:extLst>
              <a:ext uri="{FF2B5EF4-FFF2-40B4-BE49-F238E27FC236}">
                <a16:creationId xmlns:a16="http://schemas.microsoft.com/office/drawing/2014/main" id="{7291256A-E2CE-4416-A7CF-BD83E4D38FB1}"/>
              </a:ext>
            </a:extLst>
          </p:cNvPr>
          <p:cNvSpPr txBox="1"/>
          <p:nvPr/>
        </p:nvSpPr>
        <p:spPr>
          <a:xfrm>
            <a:off x="8506300" y="5311600"/>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err="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QnA</a:t>
            </a: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 Maker</a:t>
            </a:r>
          </a:p>
        </p:txBody>
      </p:sp>
      <p:sp>
        <p:nvSpPr>
          <p:cNvPr id="45" name="Rectangle 44">
            <a:extLst>
              <a:ext uri="{FF2B5EF4-FFF2-40B4-BE49-F238E27FC236}">
                <a16:creationId xmlns:a16="http://schemas.microsoft.com/office/drawing/2014/main" id="{6ECB4B9C-488A-44F4-A438-DBAA57B31A46}"/>
              </a:ext>
            </a:extLst>
          </p:cNvPr>
          <p:cNvSpPr/>
          <p:nvPr/>
        </p:nvSpPr>
        <p:spPr>
          <a:xfrm>
            <a:off x="8217228" y="5730607"/>
            <a:ext cx="3140132" cy="470442"/>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Distill information into conversational, easy-to-navigate answers</a:t>
            </a:r>
          </a:p>
        </p:txBody>
      </p:sp>
      <p:sp>
        <p:nvSpPr>
          <p:cNvPr id="53" name="Freeform 5">
            <a:extLst>
              <a:ext uri="{FF2B5EF4-FFF2-40B4-BE49-F238E27FC236}">
                <a16:creationId xmlns:a16="http://schemas.microsoft.com/office/drawing/2014/main" id="{1196FA04-0681-4068-A007-5A846A1D820B}"/>
              </a:ext>
            </a:extLst>
          </p:cNvPr>
          <p:cNvSpPr>
            <a:spLocks noEditPoints="1"/>
          </p:cNvSpPr>
          <p:nvPr/>
        </p:nvSpPr>
        <p:spPr bwMode="auto">
          <a:xfrm>
            <a:off x="1992322" y="2100175"/>
            <a:ext cx="686812" cy="585539"/>
          </a:xfrm>
          <a:custGeom>
            <a:avLst/>
            <a:gdLst>
              <a:gd name="T0" fmla="*/ 1414 w 2828"/>
              <a:gd name="T1" fmla="*/ 0 h 2411"/>
              <a:gd name="T2" fmla="*/ 0 w 2828"/>
              <a:gd name="T3" fmla="*/ 936 h 2411"/>
              <a:gd name="T4" fmla="*/ 628 w 2828"/>
              <a:gd name="T5" fmla="*/ 1353 h 2411"/>
              <a:gd name="T6" fmla="*/ 443 w 2828"/>
              <a:gd name="T7" fmla="*/ 1773 h 2411"/>
              <a:gd name="T8" fmla="*/ 1404 w 2828"/>
              <a:gd name="T9" fmla="*/ 2411 h 2411"/>
              <a:gd name="T10" fmla="*/ 2360 w 2828"/>
              <a:gd name="T11" fmla="*/ 1778 h 2411"/>
              <a:gd name="T12" fmla="*/ 2204 w 2828"/>
              <a:gd name="T13" fmla="*/ 1348 h 2411"/>
              <a:gd name="T14" fmla="*/ 2639 w 2828"/>
              <a:gd name="T15" fmla="*/ 1061 h 2411"/>
              <a:gd name="T16" fmla="*/ 2639 w 2828"/>
              <a:gd name="T17" fmla="*/ 1742 h 2411"/>
              <a:gd name="T18" fmla="*/ 2828 w 2828"/>
              <a:gd name="T19" fmla="*/ 1742 h 2411"/>
              <a:gd name="T20" fmla="*/ 2828 w 2828"/>
              <a:gd name="T21" fmla="*/ 936 h 2411"/>
              <a:gd name="T22" fmla="*/ 1414 w 2828"/>
              <a:gd name="T23" fmla="*/ 0 h 2411"/>
              <a:gd name="T24" fmla="*/ 343 w 2828"/>
              <a:gd name="T25" fmla="*/ 936 h 2411"/>
              <a:gd name="T26" fmla="*/ 1414 w 2828"/>
              <a:gd name="T27" fmla="*/ 227 h 2411"/>
              <a:gd name="T28" fmla="*/ 2485 w 2828"/>
              <a:gd name="T29" fmla="*/ 936 h 2411"/>
              <a:gd name="T30" fmla="*/ 1414 w 2828"/>
              <a:gd name="T31" fmla="*/ 1646 h 2411"/>
              <a:gd name="T32" fmla="*/ 343 w 2828"/>
              <a:gd name="T33" fmla="*/ 936 h 2411"/>
              <a:gd name="T34" fmla="*/ 2042 w 2828"/>
              <a:gd name="T35" fmla="*/ 1457 h 2411"/>
              <a:gd name="T36" fmla="*/ 2132 w 2828"/>
              <a:gd name="T37" fmla="*/ 1701 h 2411"/>
              <a:gd name="T38" fmla="*/ 1404 w 2828"/>
              <a:gd name="T39" fmla="*/ 2184 h 2411"/>
              <a:gd name="T40" fmla="*/ 680 w 2828"/>
              <a:gd name="T41" fmla="*/ 1705 h 2411"/>
              <a:gd name="T42" fmla="*/ 788 w 2828"/>
              <a:gd name="T43" fmla="*/ 1459 h 2411"/>
              <a:gd name="T44" fmla="*/ 1414 w 2828"/>
              <a:gd name="T45" fmla="*/ 1873 h 2411"/>
              <a:gd name="T46" fmla="*/ 2042 w 2828"/>
              <a:gd name="T47" fmla="*/ 1457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28" h="2411">
                <a:moveTo>
                  <a:pt x="1414" y="0"/>
                </a:moveTo>
                <a:lnTo>
                  <a:pt x="0" y="936"/>
                </a:lnTo>
                <a:lnTo>
                  <a:pt x="628" y="1353"/>
                </a:lnTo>
                <a:lnTo>
                  <a:pt x="443" y="1773"/>
                </a:lnTo>
                <a:lnTo>
                  <a:pt x="1404" y="2411"/>
                </a:lnTo>
                <a:lnTo>
                  <a:pt x="2360" y="1778"/>
                </a:lnTo>
                <a:lnTo>
                  <a:pt x="2204" y="1348"/>
                </a:lnTo>
                <a:lnTo>
                  <a:pt x="2639" y="1061"/>
                </a:lnTo>
                <a:lnTo>
                  <a:pt x="2639" y="1742"/>
                </a:lnTo>
                <a:lnTo>
                  <a:pt x="2828" y="1742"/>
                </a:lnTo>
                <a:lnTo>
                  <a:pt x="2828" y="936"/>
                </a:lnTo>
                <a:lnTo>
                  <a:pt x="1414" y="0"/>
                </a:lnTo>
                <a:close/>
                <a:moveTo>
                  <a:pt x="343" y="936"/>
                </a:moveTo>
                <a:lnTo>
                  <a:pt x="1414" y="227"/>
                </a:lnTo>
                <a:lnTo>
                  <a:pt x="2485" y="936"/>
                </a:lnTo>
                <a:lnTo>
                  <a:pt x="1414" y="1646"/>
                </a:lnTo>
                <a:lnTo>
                  <a:pt x="343" y="936"/>
                </a:lnTo>
                <a:close/>
                <a:moveTo>
                  <a:pt x="2042" y="1457"/>
                </a:moveTo>
                <a:lnTo>
                  <a:pt x="2132" y="1701"/>
                </a:lnTo>
                <a:lnTo>
                  <a:pt x="1404" y="2184"/>
                </a:lnTo>
                <a:lnTo>
                  <a:pt x="680" y="1705"/>
                </a:lnTo>
                <a:lnTo>
                  <a:pt x="788" y="1459"/>
                </a:lnTo>
                <a:lnTo>
                  <a:pt x="1414" y="1873"/>
                </a:lnTo>
                <a:lnTo>
                  <a:pt x="2042" y="1457"/>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4" name="Group 8">
            <a:extLst>
              <a:ext uri="{FF2B5EF4-FFF2-40B4-BE49-F238E27FC236}">
                <a16:creationId xmlns:a16="http://schemas.microsoft.com/office/drawing/2014/main" id="{DF5983E9-3710-4D53-8AFA-E5F4C43E03A7}"/>
              </a:ext>
            </a:extLst>
          </p:cNvPr>
          <p:cNvGrpSpPr>
            <a:grpSpLocks noChangeAspect="1"/>
          </p:cNvGrpSpPr>
          <p:nvPr/>
        </p:nvGrpSpPr>
        <p:grpSpPr bwMode="auto">
          <a:xfrm>
            <a:off x="5816964" y="4467836"/>
            <a:ext cx="652848" cy="578655"/>
            <a:chOff x="0" y="2"/>
            <a:chExt cx="2675" cy="2371"/>
          </a:xfrm>
          <a:solidFill>
            <a:srgbClr val="047CDA"/>
          </a:solidFill>
        </p:grpSpPr>
        <p:sp>
          <p:nvSpPr>
            <p:cNvPr id="55" name="Freeform 9">
              <a:extLst>
                <a:ext uri="{FF2B5EF4-FFF2-40B4-BE49-F238E27FC236}">
                  <a16:creationId xmlns:a16="http://schemas.microsoft.com/office/drawing/2014/main" id="{6C81B3DE-81B7-46DA-9B6A-032195D05531}"/>
                </a:ext>
              </a:extLst>
            </p:cNvPr>
            <p:cNvSpPr>
              <a:spLocks noEditPoints="1"/>
            </p:cNvSpPr>
            <p:nvPr/>
          </p:nvSpPr>
          <p:spPr bwMode="auto">
            <a:xfrm>
              <a:off x="0" y="1329"/>
              <a:ext cx="2413" cy="1044"/>
            </a:xfrm>
            <a:custGeom>
              <a:avLst/>
              <a:gdLst>
                <a:gd name="T0" fmla="*/ 670 w 2413"/>
                <a:gd name="T1" fmla="*/ 0 h 1044"/>
                <a:gd name="T2" fmla="*/ 0 w 2413"/>
                <a:gd name="T3" fmla="*/ 523 h 1044"/>
                <a:gd name="T4" fmla="*/ 670 w 2413"/>
                <a:gd name="T5" fmla="*/ 1044 h 1044"/>
                <a:gd name="T6" fmla="*/ 2413 w 2413"/>
                <a:gd name="T7" fmla="*/ 1044 h 1044"/>
                <a:gd name="T8" fmla="*/ 2413 w 2413"/>
                <a:gd name="T9" fmla="*/ 0 h 1044"/>
                <a:gd name="T10" fmla="*/ 670 w 2413"/>
                <a:gd name="T11" fmla="*/ 0 h 1044"/>
                <a:gd name="T12" fmla="*/ 308 w 2413"/>
                <a:gd name="T13" fmla="*/ 523 h 1044"/>
                <a:gd name="T14" fmla="*/ 734 w 2413"/>
                <a:gd name="T15" fmla="*/ 190 h 1044"/>
                <a:gd name="T16" fmla="*/ 2223 w 2413"/>
                <a:gd name="T17" fmla="*/ 190 h 1044"/>
                <a:gd name="T18" fmla="*/ 2223 w 2413"/>
                <a:gd name="T19" fmla="*/ 855 h 1044"/>
                <a:gd name="T20" fmla="*/ 734 w 2413"/>
                <a:gd name="T21" fmla="*/ 855 h 1044"/>
                <a:gd name="T22" fmla="*/ 308 w 2413"/>
                <a:gd name="T23" fmla="*/ 523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3" h="1044">
                  <a:moveTo>
                    <a:pt x="670" y="0"/>
                  </a:moveTo>
                  <a:lnTo>
                    <a:pt x="0" y="523"/>
                  </a:lnTo>
                  <a:lnTo>
                    <a:pt x="670" y="1044"/>
                  </a:lnTo>
                  <a:lnTo>
                    <a:pt x="2413" y="1044"/>
                  </a:lnTo>
                  <a:lnTo>
                    <a:pt x="2413" y="0"/>
                  </a:lnTo>
                  <a:lnTo>
                    <a:pt x="670" y="0"/>
                  </a:lnTo>
                  <a:close/>
                  <a:moveTo>
                    <a:pt x="308" y="523"/>
                  </a:moveTo>
                  <a:lnTo>
                    <a:pt x="734" y="190"/>
                  </a:lnTo>
                  <a:lnTo>
                    <a:pt x="2223" y="190"/>
                  </a:lnTo>
                  <a:lnTo>
                    <a:pt x="2223" y="855"/>
                  </a:lnTo>
                  <a:lnTo>
                    <a:pt x="734" y="855"/>
                  </a:lnTo>
                  <a:lnTo>
                    <a:pt x="308"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FC66A43B-D86A-4D19-A5AE-A329E8BED019}"/>
                </a:ext>
              </a:extLst>
            </p:cNvPr>
            <p:cNvSpPr>
              <a:spLocks noEditPoints="1"/>
            </p:cNvSpPr>
            <p:nvPr/>
          </p:nvSpPr>
          <p:spPr bwMode="auto">
            <a:xfrm>
              <a:off x="237" y="2"/>
              <a:ext cx="2438" cy="1044"/>
            </a:xfrm>
            <a:custGeom>
              <a:avLst/>
              <a:gdLst>
                <a:gd name="T0" fmla="*/ 0 w 2438"/>
                <a:gd name="T1" fmla="*/ 0 h 1044"/>
                <a:gd name="T2" fmla="*/ 0 w 2438"/>
                <a:gd name="T3" fmla="*/ 1044 h 1044"/>
                <a:gd name="T4" fmla="*/ 1768 w 2438"/>
                <a:gd name="T5" fmla="*/ 1044 h 1044"/>
                <a:gd name="T6" fmla="*/ 2438 w 2438"/>
                <a:gd name="T7" fmla="*/ 521 h 1044"/>
                <a:gd name="T8" fmla="*/ 1768 w 2438"/>
                <a:gd name="T9" fmla="*/ 0 h 1044"/>
                <a:gd name="T10" fmla="*/ 0 w 2438"/>
                <a:gd name="T11" fmla="*/ 0 h 1044"/>
                <a:gd name="T12" fmla="*/ 189 w 2438"/>
                <a:gd name="T13" fmla="*/ 190 h 1044"/>
                <a:gd name="T14" fmla="*/ 1704 w 2438"/>
                <a:gd name="T15" fmla="*/ 190 h 1044"/>
                <a:gd name="T16" fmla="*/ 2130 w 2438"/>
                <a:gd name="T17" fmla="*/ 521 h 1044"/>
                <a:gd name="T18" fmla="*/ 1704 w 2438"/>
                <a:gd name="T19" fmla="*/ 854 h 1044"/>
                <a:gd name="T20" fmla="*/ 189 w 2438"/>
                <a:gd name="T21" fmla="*/ 854 h 1044"/>
                <a:gd name="T22" fmla="*/ 189 w 2438"/>
                <a:gd name="T23" fmla="*/ 19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8" h="1044">
                  <a:moveTo>
                    <a:pt x="0" y="0"/>
                  </a:moveTo>
                  <a:lnTo>
                    <a:pt x="0" y="1044"/>
                  </a:lnTo>
                  <a:lnTo>
                    <a:pt x="1768" y="1044"/>
                  </a:lnTo>
                  <a:lnTo>
                    <a:pt x="2438" y="521"/>
                  </a:lnTo>
                  <a:lnTo>
                    <a:pt x="1768" y="0"/>
                  </a:lnTo>
                  <a:lnTo>
                    <a:pt x="0" y="0"/>
                  </a:lnTo>
                  <a:close/>
                  <a:moveTo>
                    <a:pt x="189" y="190"/>
                  </a:moveTo>
                  <a:lnTo>
                    <a:pt x="1704" y="190"/>
                  </a:lnTo>
                  <a:lnTo>
                    <a:pt x="2130" y="521"/>
                  </a:lnTo>
                  <a:lnTo>
                    <a:pt x="1704" y="854"/>
                  </a:lnTo>
                  <a:lnTo>
                    <a:pt x="189" y="854"/>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4">
            <a:extLst>
              <a:ext uri="{FF2B5EF4-FFF2-40B4-BE49-F238E27FC236}">
                <a16:creationId xmlns:a16="http://schemas.microsoft.com/office/drawing/2014/main" id="{FB2F7111-8340-4A0A-AACB-F61418BC685C}"/>
              </a:ext>
            </a:extLst>
          </p:cNvPr>
          <p:cNvSpPr>
            <a:spLocks noEditPoints="1"/>
          </p:cNvSpPr>
          <p:nvPr/>
        </p:nvSpPr>
        <p:spPr bwMode="auto">
          <a:xfrm>
            <a:off x="9492794" y="2094913"/>
            <a:ext cx="595270" cy="596528"/>
          </a:xfrm>
          <a:custGeom>
            <a:avLst/>
            <a:gdLst>
              <a:gd name="T0" fmla="*/ 1047 w 1138"/>
              <a:gd name="T1" fmla="*/ 944 h 1138"/>
              <a:gd name="T2" fmla="*/ 944 w 1138"/>
              <a:gd name="T3" fmla="*/ 1047 h 1138"/>
              <a:gd name="T4" fmla="*/ 581 w 1138"/>
              <a:gd name="T5" fmla="*/ 1047 h 1138"/>
              <a:gd name="T6" fmla="*/ 478 w 1138"/>
              <a:gd name="T7" fmla="*/ 944 h 1138"/>
              <a:gd name="T8" fmla="*/ 478 w 1138"/>
              <a:gd name="T9" fmla="*/ 751 h 1138"/>
              <a:gd name="T10" fmla="*/ 557 w 1138"/>
              <a:gd name="T11" fmla="*/ 751 h 1138"/>
              <a:gd name="T12" fmla="*/ 751 w 1138"/>
              <a:gd name="T13" fmla="*/ 557 h 1138"/>
              <a:gd name="T14" fmla="*/ 751 w 1138"/>
              <a:gd name="T15" fmla="*/ 478 h 1138"/>
              <a:gd name="T16" fmla="*/ 944 w 1138"/>
              <a:gd name="T17" fmla="*/ 478 h 1138"/>
              <a:gd name="T18" fmla="*/ 1047 w 1138"/>
              <a:gd name="T19" fmla="*/ 581 h 1138"/>
              <a:gd name="T20" fmla="*/ 1047 w 1138"/>
              <a:gd name="T21" fmla="*/ 944 h 1138"/>
              <a:gd name="T22" fmla="*/ 660 w 1138"/>
              <a:gd name="T23" fmla="*/ 478 h 1138"/>
              <a:gd name="T24" fmla="*/ 660 w 1138"/>
              <a:gd name="T25" fmla="*/ 557 h 1138"/>
              <a:gd name="T26" fmla="*/ 557 w 1138"/>
              <a:gd name="T27" fmla="*/ 660 h 1138"/>
              <a:gd name="T28" fmla="*/ 478 w 1138"/>
              <a:gd name="T29" fmla="*/ 660 h 1138"/>
              <a:gd name="T30" fmla="*/ 478 w 1138"/>
              <a:gd name="T31" fmla="*/ 581 h 1138"/>
              <a:gd name="T32" fmla="*/ 581 w 1138"/>
              <a:gd name="T33" fmla="*/ 478 h 1138"/>
              <a:gd name="T34" fmla="*/ 660 w 1138"/>
              <a:gd name="T35" fmla="*/ 478 h 1138"/>
              <a:gd name="T36" fmla="*/ 194 w 1138"/>
              <a:gd name="T37" fmla="*/ 660 h 1138"/>
              <a:gd name="T38" fmla="*/ 91 w 1138"/>
              <a:gd name="T39" fmla="*/ 557 h 1138"/>
              <a:gd name="T40" fmla="*/ 91 w 1138"/>
              <a:gd name="T41" fmla="*/ 194 h 1138"/>
              <a:gd name="T42" fmla="*/ 194 w 1138"/>
              <a:gd name="T43" fmla="*/ 91 h 1138"/>
              <a:gd name="T44" fmla="*/ 557 w 1138"/>
              <a:gd name="T45" fmla="*/ 91 h 1138"/>
              <a:gd name="T46" fmla="*/ 660 w 1138"/>
              <a:gd name="T47" fmla="*/ 194 h 1138"/>
              <a:gd name="T48" fmla="*/ 660 w 1138"/>
              <a:gd name="T49" fmla="*/ 387 h 1138"/>
              <a:gd name="T50" fmla="*/ 581 w 1138"/>
              <a:gd name="T51" fmla="*/ 387 h 1138"/>
              <a:gd name="T52" fmla="*/ 387 w 1138"/>
              <a:gd name="T53" fmla="*/ 581 h 1138"/>
              <a:gd name="T54" fmla="*/ 387 w 1138"/>
              <a:gd name="T55" fmla="*/ 660 h 1138"/>
              <a:gd name="T56" fmla="*/ 194 w 1138"/>
              <a:gd name="T57" fmla="*/ 660 h 1138"/>
              <a:gd name="T58" fmla="*/ 944 w 1138"/>
              <a:gd name="T59" fmla="*/ 387 h 1138"/>
              <a:gd name="T60" fmla="*/ 751 w 1138"/>
              <a:gd name="T61" fmla="*/ 387 h 1138"/>
              <a:gd name="T62" fmla="*/ 751 w 1138"/>
              <a:gd name="T63" fmla="*/ 194 h 1138"/>
              <a:gd name="T64" fmla="*/ 557 w 1138"/>
              <a:gd name="T65" fmla="*/ 0 h 1138"/>
              <a:gd name="T66" fmla="*/ 194 w 1138"/>
              <a:gd name="T67" fmla="*/ 0 h 1138"/>
              <a:gd name="T68" fmla="*/ 0 w 1138"/>
              <a:gd name="T69" fmla="*/ 194 h 1138"/>
              <a:gd name="T70" fmla="*/ 0 w 1138"/>
              <a:gd name="T71" fmla="*/ 557 h 1138"/>
              <a:gd name="T72" fmla="*/ 194 w 1138"/>
              <a:gd name="T73" fmla="*/ 751 h 1138"/>
              <a:gd name="T74" fmla="*/ 387 w 1138"/>
              <a:gd name="T75" fmla="*/ 751 h 1138"/>
              <a:gd name="T76" fmla="*/ 387 w 1138"/>
              <a:gd name="T77" fmla="*/ 944 h 1138"/>
              <a:gd name="T78" fmla="*/ 581 w 1138"/>
              <a:gd name="T79" fmla="*/ 1138 h 1138"/>
              <a:gd name="T80" fmla="*/ 944 w 1138"/>
              <a:gd name="T81" fmla="*/ 1138 h 1138"/>
              <a:gd name="T82" fmla="*/ 1138 w 1138"/>
              <a:gd name="T83" fmla="*/ 944 h 1138"/>
              <a:gd name="T84" fmla="*/ 1138 w 1138"/>
              <a:gd name="T85" fmla="*/ 581 h 1138"/>
              <a:gd name="T86" fmla="*/ 944 w 1138"/>
              <a:gd name="T87" fmla="*/ 38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8" h="1138">
                <a:moveTo>
                  <a:pt x="1047" y="944"/>
                </a:moveTo>
                <a:cubicBezTo>
                  <a:pt x="1047" y="1001"/>
                  <a:pt x="1001" y="1047"/>
                  <a:pt x="944" y="1047"/>
                </a:cubicBezTo>
                <a:cubicBezTo>
                  <a:pt x="581" y="1047"/>
                  <a:pt x="581" y="1047"/>
                  <a:pt x="581" y="1047"/>
                </a:cubicBezTo>
                <a:cubicBezTo>
                  <a:pt x="524" y="1047"/>
                  <a:pt x="478" y="1001"/>
                  <a:pt x="478" y="944"/>
                </a:cubicBezTo>
                <a:cubicBezTo>
                  <a:pt x="478" y="751"/>
                  <a:pt x="478" y="751"/>
                  <a:pt x="478" y="751"/>
                </a:cubicBezTo>
                <a:cubicBezTo>
                  <a:pt x="557" y="751"/>
                  <a:pt x="557" y="751"/>
                  <a:pt x="557" y="751"/>
                </a:cubicBezTo>
                <a:cubicBezTo>
                  <a:pt x="664" y="751"/>
                  <a:pt x="751" y="664"/>
                  <a:pt x="751" y="557"/>
                </a:cubicBezTo>
                <a:cubicBezTo>
                  <a:pt x="751" y="478"/>
                  <a:pt x="751" y="478"/>
                  <a:pt x="751" y="478"/>
                </a:cubicBezTo>
                <a:cubicBezTo>
                  <a:pt x="944" y="478"/>
                  <a:pt x="944" y="478"/>
                  <a:pt x="944" y="478"/>
                </a:cubicBezTo>
                <a:cubicBezTo>
                  <a:pt x="1001" y="478"/>
                  <a:pt x="1047" y="524"/>
                  <a:pt x="1047" y="581"/>
                </a:cubicBezTo>
                <a:lnTo>
                  <a:pt x="1047" y="944"/>
                </a:lnTo>
                <a:close/>
                <a:moveTo>
                  <a:pt x="660" y="478"/>
                </a:moveTo>
                <a:cubicBezTo>
                  <a:pt x="660" y="557"/>
                  <a:pt x="660" y="557"/>
                  <a:pt x="660" y="557"/>
                </a:cubicBezTo>
                <a:cubicBezTo>
                  <a:pt x="660" y="614"/>
                  <a:pt x="614" y="660"/>
                  <a:pt x="557" y="660"/>
                </a:cubicBezTo>
                <a:cubicBezTo>
                  <a:pt x="478" y="660"/>
                  <a:pt x="478" y="660"/>
                  <a:pt x="478" y="660"/>
                </a:cubicBezTo>
                <a:cubicBezTo>
                  <a:pt x="478" y="581"/>
                  <a:pt x="478" y="581"/>
                  <a:pt x="478" y="581"/>
                </a:cubicBezTo>
                <a:cubicBezTo>
                  <a:pt x="478" y="524"/>
                  <a:pt x="524" y="478"/>
                  <a:pt x="581" y="478"/>
                </a:cubicBezTo>
                <a:lnTo>
                  <a:pt x="660" y="478"/>
                </a:lnTo>
                <a:close/>
                <a:moveTo>
                  <a:pt x="194" y="660"/>
                </a:moveTo>
                <a:cubicBezTo>
                  <a:pt x="137" y="660"/>
                  <a:pt x="91" y="614"/>
                  <a:pt x="91" y="557"/>
                </a:cubicBezTo>
                <a:cubicBezTo>
                  <a:pt x="91" y="194"/>
                  <a:pt x="91" y="194"/>
                  <a:pt x="91" y="194"/>
                </a:cubicBezTo>
                <a:cubicBezTo>
                  <a:pt x="91" y="137"/>
                  <a:pt x="137" y="91"/>
                  <a:pt x="194" y="91"/>
                </a:cubicBezTo>
                <a:cubicBezTo>
                  <a:pt x="557" y="91"/>
                  <a:pt x="557" y="91"/>
                  <a:pt x="557" y="91"/>
                </a:cubicBezTo>
                <a:cubicBezTo>
                  <a:pt x="614" y="91"/>
                  <a:pt x="660" y="137"/>
                  <a:pt x="660" y="194"/>
                </a:cubicBezTo>
                <a:cubicBezTo>
                  <a:pt x="660" y="387"/>
                  <a:pt x="660" y="387"/>
                  <a:pt x="660" y="387"/>
                </a:cubicBezTo>
                <a:cubicBezTo>
                  <a:pt x="581" y="387"/>
                  <a:pt x="581" y="387"/>
                  <a:pt x="581" y="387"/>
                </a:cubicBezTo>
                <a:cubicBezTo>
                  <a:pt x="474" y="387"/>
                  <a:pt x="387" y="474"/>
                  <a:pt x="387" y="581"/>
                </a:cubicBezTo>
                <a:cubicBezTo>
                  <a:pt x="387" y="660"/>
                  <a:pt x="387" y="660"/>
                  <a:pt x="387" y="660"/>
                </a:cubicBezTo>
                <a:lnTo>
                  <a:pt x="194" y="660"/>
                </a:lnTo>
                <a:close/>
                <a:moveTo>
                  <a:pt x="944" y="387"/>
                </a:moveTo>
                <a:cubicBezTo>
                  <a:pt x="751" y="387"/>
                  <a:pt x="751" y="387"/>
                  <a:pt x="751" y="387"/>
                </a:cubicBezTo>
                <a:cubicBezTo>
                  <a:pt x="751" y="194"/>
                  <a:pt x="751" y="194"/>
                  <a:pt x="751" y="194"/>
                </a:cubicBezTo>
                <a:cubicBezTo>
                  <a:pt x="751" y="87"/>
                  <a:pt x="664" y="0"/>
                  <a:pt x="557" y="0"/>
                </a:cubicBezTo>
                <a:cubicBezTo>
                  <a:pt x="194" y="0"/>
                  <a:pt x="194" y="0"/>
                  <a:pt x="194" y="0"/>
                </a:cubicBezTo>
                <a:cubicBezTo>
                  <a:pt x="87" y="0"/>
                  <a:pt x="0" y="87"/>
                  <a:pt x="0" y="194"/>
                </a:cubicBezTo>
                <a:cubicBezTo>
                  <a:pt x="0" y="557"/>
                  <a:pt x="0" y="557"/>
                  <a:pt x="0" y="557"/>
                </a:cubicBezTo>
                <a:cubicBezTo>
                  <a:pt x="0" y="664"/>
                  <a:pt x="87" y="751"/>
                  <a:pt x="194" y="751"/>
                </a:cubicBezTo>
                <a:cubicBezTo>
                  <a:pt x="387" y="751"/>
                  <a:pt x="387" y="751"/>
                  <a:pt x="387" y="751"/>
                </a:cubicBezTo>
                <a:cubicBezTo>
                  <a:pt x="387" y="944"/>
                  <a:pt x="387" y="944"/>
                  <a:pt x="387" y="944"/>
                </a:cubicBezTo>
                <a:cubicBezTo>
                  <a:pt x="387" y="1051"/>
                  <a:pt x="474" y="1138"/>
                  <a:pt x="581" y="1138"/>
                </a:cubicBezTo>
                <a:cubicBezTo>
                  <a:pt x="944" y="1138"/>
                  <a:pt x="944" y="1138"/>
                  <a:pt x="944" y="1138"/>
                </a:cubicBezTo>
                <a:cubicBezTo>
                  <a:pt x="1051" y="1138"/>
                  <a:pt x="1138" y="1051"/>
                  <a:pt x="1138" y="944"/>
                </a:cubicBezTo>
                <a:cubicBezTo>
                  <a:pt x="1138" y="581"/>
                  <a:pt x="1138" y="581"/>
                  <a:pt x="1138" y="581"/>
                </a:cubicBezTo>
                <a:cubicBezTo>
                  <a:pt x="1138" y="474"/>
                  <a:pt x="1051" y="387"/>
                  <a:pt x="944" y="38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8" name="Group 17">
            <a:extLst>
              <a:ext uri="{FF2B5EF4-FFF2-40B4-BE49-F238E27FC236}">
                <a16:creationId xmlns:a16="http://schemas.microsoft.com/office/drawing/2014/main" id="{4B356D86-A91B-42F9-A1C8-06B343D6F9EA}"/>
              </a:ext>
            </a:extLst>
          </p:cNvPr>
          <p:cNvGrpSpPr>
            <a:grpSpLocks noChangeAspect="1"/>
          </p:cNvGrpSpPr>
          <p:nvPr/>
        </p:nvGrpSpPr>
        <p:grpSpPr bwMode="auto">
          <a:xfrm>
            <a:off x="5827100" y="2081232"/>
            <a:ext cx="642711" cy="609612"/>
            <a:chOff x="2" y="3"/>
            <a:chExt cx="2602" cy="2468"/>
          </a:xfrm>
          <a:solidFill>
            <a:srgbClr val="047CDA"/>
          </a:solidFill>
        </p:grpSpPr>
        <p:sp>
          <p:nvSpPr>
            <p:cNvPr id="60" name="Freeform 18">
              <a:extLst>
                <a:ext uri="{FF2B5EF4-FFF2-40B4-BE49-F238E27FC236}">
                  <a16:creationId xmlns:a16="http://schemas.microsoft.com/office/drawing/2014/main" id="{0BDA3F9D-9109-4FC5-9F14-88D3B583B154}"/>
                </a:ext>
              </a:extLst>
            </p:cNvPr>
            <p:cNvSpPr>
              <a:spLocks noEditPoints="1"/>
            </p:cNvSpPr>
            <p:nvPr/>
          </p:nvSpPr>
          <p:spPr bwMode="auto">
            <a:xfrm>
              <a:off x="1847" y="1712"/>
              <a:ext cx="757" cy="759"/>
            </a:xfrm>
            <a:custGeom>
              <a:avLst/>
              <a:gdLst>
                <a:gd name="T0" fmla="*/ 182 w 364"/>
                <a:gd name="T1" fmla="*/ 273 h 364"/>
                <a:gd name="T2" fmla="*/ 91 w 364"/>
                <a:gd name="T3" fmla="*/ 182 h 364"/>
                <a:gd name="T4" fmla="*/ 182 w 364"/>
                <a:gd name="T5" fmla="*/ 91 h 364"/>
                <a:gd name="T6" fmla="*/ 273 w 364"/>
                <a:gd name="T7" fmla="*/ 182 h 364"/>
                <a:gd name="T8" fmla="*/ 182 w 364"/>
                <a:gd name="T9" fmla="*/ 273 h 364"/>
                <a:gd name="T10" fmla="*/ 182 w 364"/>
                <a:gd name="T11" fmla="*/ 0 h 364"/>
                <a:gd name="T12" fmla="*/ 0 w 364"/>
                <a:gd name="T13" fmla="*/ 182 h 364"/>
                <a:gd name="T14" fmla="*/ 182 w 364"/>
                <a:gd name="T15" fmla="*/ 364 h 364"/>
                <a:gd name="T16" fmla="*/ 364 w 364"/>
                <a:gd name="T17" fmla="*/ 182 h 364"/>
                <a:gd name="T18" fmla="*/ 182 w 364"/>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4">
                  <a:moveTo>
                    <a:pt x="182" y="273"/>
                  </a:moveTo>
                  <a:cubicBezTo>
                    <a:pt x="132" y="273"/>
                    <a:pt x="91" y="232"/>
                    <a:pt x="91" y="182"/>
                  </a:cubicBezTo>
                  <a:cubicBezTo>
                    <a:pt x="91" y="131"/>
                    <a:pt x="132" y="91"/>
                    <a:pt x="182" y="91"/>
                  </a:cubicBezTo>
                  <a:cubicBezTo>
                    <a:pt x="233" y="91"/>
                    <a:pt x="273" y="131"/>
                    <a:pt x="273" y="182"/>
                  </a:cubicBezTo>
                  <a:cubicBezTo>
                    <a:pt x="273" y="232"/>
                    <a:pt x="233" y="273"/>
                    <a:pt x="182" y="273"/>
                  </a:cubicBezTo>
                  <a:moveTo>
                    <a:pt x="182" y="0"/>
                  </a:moveTo>
                  <a:cubicBezTo>
                    <a:pt x="82" y="0"/>
                    <a:pt x="0" y="81"/>
                    <a:pt x="0" y="182"/>
                  </a:cubicBezTo>
                  <a:cubicBezTo>
                    <a:pt x="0" y="282"/>
                    <a:pt x="82" y="364"/>
                    <a:pt x="182" y="364"/>
                  </a:cubicBezTo>
                  <a:cubicBezTo>
                    <a:pt x="283" y="364"/>
                    <a:pt x="364" y="282"/>
                    <a:pt x="364" y="182"/>
                  </a:cubicBezTo>
                  <a:cubicBezTo>
                    <a:pt x="364" y="81"/>
                    <a:pt x="283"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35A4BB6F-5B3F-43ED-9835-BDCD2523540A}"/>
                </a:ext>
              </a:extLst>
            </p:cNvPr>
            <p:cNvSpPr>
              <a:spLocks noEditPoints="1"/>
            </p:cNvSpPr>
            <p:nvPr/>
          </p:nvSpPr>
          <p:spPr bwMode="auto">
            <a:xfrm>
              <a:off x="2" y="3"/>
              <a:ext cx="2594" cy="1899"/>
            </a:xfrm>
            <a:custGeom>
              <a:avLst/>
              <a:gdLst>
                <a:gd name="T0" fmla="*/ 455 w 1247"/>
                <a:gd name="T1" fmla="*/ 820 h 911"/>
                <a:gd name="T2" fmla="*/ 91 w 1247"/>
                <a:gd name="T3" fmla="*/ 455 h 911"/>
                <a:gd name="T4" fmla="*/ 455 w 1247"/>
                <a:gd name="T5" fmla="*/ 91 h 911"/>
                <a:gd name="T6" fmla="*/ 690 w 1247"/>
                <a:gd name="T7" fmla="*/ 177 h 911"/>
                <a:gd name="T8" fmla="*/ 610 w 1247"/>
                <a:gd name="T9" fmla="*/ 387 h 911"/>
                <a:gd name="T10" fmla="*/ 759 w 1247"/>
                <a:gd name="T11" fmla="*/ 656 h 911"/>
                <a:gd name="T12" fmla="*/ 455 w 1247"/>
                <a:gd name="T13" fmla="*/ 820 h 911"/>
                <a:gd name="T14" fmla="*/ 701 w 1247"/>
                <a:gd name="T15" fmla="*/ 387 h 911"/>
                <a:gd name="T16" fmla="*/ 752 w 1247"/>
                <a:gd name="T17" fmla="*/ 245 h 911"/>
                <a:gd name="T18" fmla="*/ 819 w 1247"/>
                <a:gd name="T19" fmla="*/ 455 h 911"/>
                <a:gd name="T20" fmla="*/ 799 w 1247"/>
                <a:gd name="T21" fmla="*/ 574 h 911"/>
                <a:gd name="T22" fmla="*/ 701 w 1247"/>
                <a:gd name="T23" fmla="*/ 387 h 911"/>
                <a:gd name="T24" fmla="*/ 1156 w 1247"/>
                <a:gd name="T25" fmla="*/ 387 h 911"/>
                <a:gd name="T26" fmla="*/ 929 w 1247"/>
                <a:gd name="T27" fmla="*/ 615 h 911"/>
                <a:gd name="T28" fmla="*/ 883 w 1247"/>
                <a:gd name="T29" fmla="*/ 610 h 911"/>
                <a:gd name="T30" fmla="*/ 910 w 1247"/>
                <a:gd name="T31" fmla="*/ 455 h 911"/>
                <a:gd name="T32" fmla="*/ 822 w 1247"/>
                <a:gd name="T33" fmla="*/ 187 h 911"/>
                <a:gd name="T34" fmla="*/ 929 w 1247"/>
                <a:gd name="T35" fmla="*/ 160 h 911"/>
                <a:gd name="T36" fmla="*/ 1156 w 1247"/>
                <a:gd name="T37" fmla="*/ 387 h 911"/>
                <a:gd name="T38" fmla="*/ 929 w 1247"/>
                <a:gd name="T39" fmla="*/ 706 h 911"/>
                <a:gd name="T40" fmla="*/ 1247 w 1247"/>
                <a:gd name="T41" fmla="*/ 387 h 911"/>
                <a:gd name="T42" fmla="*/ 929 w 1247"/>
                <a:gd name="T43" fmla="*/ 69 h 911"/>
                <a:gd name="T44" fmla="*/ 759 w 1247"/>
                <a:gd name="T45" fmla="*/ 118 h 911"/>
                <a:gd name="T46" fmla="*/ 455 w 1247"/>
                <a:gd name="T47" fmla="*/ 0 h 911"/>
                <a:gd name="T48" fmla="*/ 0 w 1247"/>
                <a:gd name="T49" fmla="*/ 455 h 911"/>
                <a:gd name="T50" fmla="*/ 455 w 1247"/>
                <a:gd name="T51" fmla="*/ 911 h 911"/>
                <a:gd name="T52" fmla="*/ 842 w 1247"/>
                <a:gd name="T53" fmla="*/ 694 h 911"/>
                <a:gd name="T54" fmla="*/ 929 w 1247"/>
                <a:gd name="T55" fmla="*/ 706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7" h="911">
                  <a:moveTo>
                    <a:pt x="455" y="820"/>
                  </a:moveTo>
                  <a:cubicBezTo>
                    <a:pt x="254" y="820"/>
                    <a:pt x="91" y="657"/>
                    <a:pt x="91" y="455"/>
                  </a:cubicBezTo>
                  <a:cubicBezTo>
                    <a:pt x="91" y="254"/>
                    <a:pt x="254" y="91"/>
                    <a:pt x="455" y="91"/>
                  </a:cubicBezTo>
                  <a:cubicBezTo>
                    <a:pt x="544" y="91"/>
                    <a:pt x="626" y="124"/>
                    <a:pt x="690" y="177"/>
                  </a:cubicBezTo>
                  <a:cubicBezTo>
                    <a:pt x="640" y="233"/>
                    <a:pt x="610" y="307"/>
                    <a:pt x="610" y="387"/>
                  </a:cubicBezTo>
                  <a:cubicBezTo>
                    <a:pt x="610" y="500"/>
                    <a:pt x="670" y="600"/>
                    <a:pt x="759" y="656"/>
                  </a:cubicBezTo>
                  <a:cubicBezTo>
                    <a:pt x="693" y="755"/>
                    <a:pt x="582" y="820"/>
                    <a:pt x="455" y="820"/>
                  </a:cubicBezTo>
                  <a:moveTo>
                    <a:pt x="701" y="387"/>
                  </a:moveTo>
                  <a:cubicBezTo>
                    <a:pt x="701" y="333"/>
                    <a:pt x="720" y="284"/>
                    <a:pt x="752" y="245"/>
                  </a:cubicBezTo>
                  <a:cubicBezTo>
                    <a:pt x="794" y="304"/>
                    <a:pt x="819" y="377"/>
                    <a:pt x="819" y="455"/>
                  </a:cubicBezTo>
                  <a:cubicBezTo>
                    <a:pt x="819" y="497"/>
                    <a:pt x="812" y="537"/>
                    <a:pt x="799" y="574"/>
                  </a:cubicBezTo>
                  <a:cubicBezTo>
                    <a:pt x="740" y="533"/>
                    <a:pt x="701" y="465"/>
                    <a:pt x="701" y="387"/>
                  </a:cubicBezTo>
                  <a:moveTo>
                    <a:pt x="1156" y="387"/>
                  </a:moveTo>
                  <a:cubicBezTo>
                    <a:pt x="1156" y="513"/>
                    <a:pt x="1055" y="615"/>
                    <a:pt x="929" y="615"/>
                  </a:cubicBezTo>
                  <a:cubicBezTo>
                    <a:pt x="913" y="615"/>
                    <a:pt x="898" y="613"/>
                    <a:pt x="883" y="610"/>
                  </a:cubicBezTo>
                  <a:cubicBezTo>
                    <a:pt x="900" y="562"/>
                    <a:pt x="910" y="510"/>
                    <a:pt x="910" y="455"/>
                  </a:cubicBezTo>
                  <a:cubicBezTo>
                    <a:pt x="910" y="355"/>
                    <a:pt x="877" y="262"/>
                    <a:pt x="822" y="187"/>
                  </a:cubicBezTo>
                  <a:cubicBezTo>
                    <a:pt x="854" y="169"/>
                    <a:pt x="890" y="160"/>
                    <a:pt x="929" y="160"/>
                  </a:cubicBezTo>
                  <a:cubicBezTo>
                    <a:pt x="1055" y="160"/>
                    <a:pt x="1156" y="262"/>
                    <a:pt x="1156" y="387"/>
                  </a:cubicBezTo>
                  <a:moveTo>
                    <a:pt x="929" y="706"/>
                  </a:moveTo>
                  <a:cubicBezTo>
                    <a:pt x="1105" y="706"/>
                    <a:pt x="1247" y="563"/>
                    <a:pt x="1247" y="387"/>
                  </a:cubicBezTo>
                  <a:cubicBezTo>
                    <a:pt x="1247" y="211"/>
                    <a:pt x="1105" y="69"/>
                    <a:pt x="929" y="69"/>
                  </a:cubicBezTo>
                  <a:cubicBezTo>
                    <a:pt x="866" y="69"/>
                    <a:pt x="808" y="87"/>
                    <a:pt x="759" y="118"/>
                  </a:cubicBezTo>
                  <a:cubicBezTo>
                    <a:pt x="679" y="45"/>
                    <a:pt x="572" y="0"/>
                    <a:pt x="455" y="0"/>
                  </a:cubicBezTo>
                  <a:cubicBezTo>
                    <a:pt x="204" y="0"/>
                    <a:pt x="0" y="204"/>
                    <a:pt x="0" y="455"/>
                  </a:cubicBezTo>
                  <a:cubicBezTo>
                    <a:pt x="0" y="707"/>
                    <a:pt x="204" y="911"/>
                    <a:pt x="455" y="911"/>
                  </a:cubicBezTo>
                  <a:cubicBezTo>
                    <a:pt x="619" y="911"/>
                    <a:pt x="762" y="824"/>
                    <a:pt x="842" y="694"/>
                  </a:cubicBezTo>
                  <a:cubicBezTo>
                    <a:pt x="870" y="701"/>
                    <a:pt x="899" y="706"/>
                    <a:pt x="929" y="7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Freeform 23">
            <a:extLst>
              <a:ext uri="{FF2B5EF4-FFF2-40B4-BE49-F238E27FC236}">
                <a16:creationId xmlns:a16="http://schemas.microsoft.com/office/drawing/2014/main" id="{A11C8871-D569-4613-AB3C-4CC03EA5F20A}"/>
              </a:ext>
            </a:extLst>
          </p:cNvPr>
          <p:cNvSpPr>
            <a:spLocks noEditPoints="1"/>
          </p:cNvSpPr>
          <p:nvPr/>
        </p:nvSpPr>
        <p:spPr bwMode="auto">
          <a:xfrm>
            <a:off x="9472458" y="4427400"/>
            <a:ext cx="723964" cy="665408"/>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5" name="Group 26">
            <a:extLst>
              <a:ext uri="{FF2B5EF4-FFF2-40B4-BE49-F238E27FC236}">
                <a16:creationId xmlns:a16="http://schemas.microsoft.com/office/drawing/2014/main" id="{6FDA9596-0D30-469B-B6F1-7EDD66C6F3FB}"/>
              </a:ext>
            </a:extLst>
          </p:cNvPr>
          <p:cNvGrpSpPr>
            <a:grpSpLocks noChangeAspect="1"/>
          </p:cNvGrpSpPr>
          <p:nvPr/>
        </p:nvGrpSpPr>
        <p:grpSpPr bwMode="auto">
          <a:xfrm>
            <a:off x="2062634" y="4484210"/>
            <a:ext cx="571297" cy="596442"/>
            <a:chOff x="2" y="0"/>
            <a:chExt cx="2272" cy="2372"/>
          </a:xfrm>
          <a:solidFill>
            <a:srgbClr val="047CDA"/>
          </a:solidFill>
        </p:grpSpPr>
        <p:sp>
          <p:nvSpPr>
            <p:cNvPr id="66" name="Freeform 27">
              <a:extLst>
                <a:ext uri="{FF2B5EF4-FFF2-40B4-BE49-F238E27FC236}">
                  <a16:creationId xmlns:a16="http://schemas.microsoft.com/office/drawing/2014/main" id="{E05CECBF-A17A-4962-BED0-EB8029791CE8}"/>
                </a:ext>
              </a:extLst>
            </p:cNvPr>
            <p:cNvSpPr>
              <a:spLocks noEditPoints="1"/>
            </p:cNvSpPr>
            <p:nvPr/>
          </p:nvSpPr>
          <p:spPr bwMode="auto">
            <a:xfrm>
              <a:off x="2" y="0"/>
              <a:ext cx="2272" cy="2372"/>
            </a:xfrm>
            <a:custGeom>
              <a:avLst/>
              <a:gdLst>
                <a:gd name="T0" fmla="*/ 0 w 2272"/>
                <a:gd name="T1" fmla="*/ 0 h 2372"/>
                <a:gd name="T2" fmla="*/ 0 w 2272"/>
                <a:gd name="T3" fmla="*/ 1897 h 2372"/>
                <a:gd name="T4" fmla="*/ 710 w 2272"/>
                <a:gd name="T5" fmla="*/ 1897 h 2372"/>
                <a:gd name="T6" fmla="*/ 1136 w 2272"/>
                <a:gd name="T7" fmla="*/ 2372 h 2372"/>
                <a:gd name="T8" fmla="*/ 1563 w 2272"/>
                <a:gd name="T9" fmla="*/ 1897 h 2372"/>
                <a:gd name="T10" fmla="*/ 2272 w 2272"/>
                <a:gd name="T11" fmla="*/ 1897 h 2372"/>
                <a:gd name="T12" fmla="*/ 2272 w 2272"/>
                <a:gd name="T13" fmla="*/ 0 h 2372"/>
                <a:gd name="T14" fmla="*/ 0 w 2272"/>
                <a:gd name="T15" fmla="*/ 0 h 2372"/>
                <a:gd name="T16" fmla="*/ 189 w 2272"/>
                <a:gd name="T17" fmla="*/ 190 h 2372"/>
                <a:gd name="T18" fmla="*/ 2083 w 2272"/>
                <a:gd name="T19" fmla="*/ 190 h 2372"/>
                <a:gd name="T20" fmla="*/ 2083 w 2272"/>
                <a:gd name="T21" fmla="*/ 1707 h 2372"/>
                <a:gd name="T22" fmla="*/ 1563 w 2272"/>
                <a:gd name="T23" fmla="*/ 1707 h 2372"/>
                <a:gd name="T24" fmla="*/ 1477 w 2272"/>
                <a:gd name="T25" fmla="*/ 1707 h 2372"/>
                <a:gd name="T26" fmla="*/ 1421 w 2272"/>
                <a:gd name="T27" fmla="*/ 1770 h 2372"/>
                <a:gd name="T28" fmla="*/ 1136 w 2272"/>
                <a:gd name="T29" fmla="*/ 2089 h 2372"/>
                <a:gd name="T30" fmla="*/ 851 w 2272"/>
                <a:gd name="T31" fmla="*/ 1770 h 2372"/>
                <a:gd name="T32" fmla="*/ 795 w 2272"/>
                <a:gd name="T33" fmla="*/ 1707 h 2372"/>
                <a:gd name="T34" fmla="*/ 710 w 2272"/>
                <a:gd name="T35" fmla="*/ 1707 h 2372"/>
                <a:gd name="T36" fmla="*/ 189 w 2272"/>
                <a:gd name="T37" fmla="*/ 1707 h 2372"/>
                <a:gd name="T38" fmla="*/ 189 w 2272"/>
                <a:gd name="T39" fmla="*/ 190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2" h="2372">
                  <a:moveTo>
                    <a:pt x="0" y="0"/>
                  </a:moveTo>
                  <a:lnTo>
                    <a:pt x="0" y="1897"/>
                  </a:lnTo>
                  <a:lnTo>
                    <a:pt x="710" y="1897"/>
                  </a:lnTo>
                  <a:lnTo>
                    <a:pt x="1136" y="2372"/>
                  </a:lnTo>
                  <a:lnTo>
                    <a:pt x="1563" y="1897"/>
                  </a:lnTo>
                  <a:lnTo>
                    <a:pt x="2272" y="1897"/>
                  </a:lnTo>
                  <a:lnTo>
                    <a:pt x="2272" y="0"/>
                  </a:lnTo>
                  <a:lnTo>
                    <a:pt x="0" y="0"/>
                  </a:lnTo>
                  <a:close/>
                  <a:moveTo>
                    <a:pt x="189" y="190"/>
                  </a:moveTo>
                  <a:lnTo>
                    <a:pt x="2083" y="190"/>
                  </a:lnTo>
                  <a:lnTo>
                    <a:pt x="2083" y="1707"/>
                  </a:lnTo>
                  <a:lnTo>
                    <a:pt x="1563" y="1707"/>
                  </a:lnTo>
                  <a:lnTo>
                    <a:pt x="1477" y="1707"/>
                  </a:lnTo>
                  <a:lnTo>
                    <a:pt x="1421" y="1770"/>
                  </a:lnTo>
                  <a:lnTo>
                    <a:pt x="1136" y="2089"/>
                  </a:lnTo>
                  <a:lnTo>
                    <a:pt x="851" y="1770"/>
                  </a:lnTo>
                  <a:lnTo>
                    <a:pt x="795" y="1707"/>
                  </a:lnTo>
                  <a:lnTo>
                    <a:pt x="710" y="1707"/>
                  </a:lnTo>
                  <a:lnTo>
                    <a:pt x="189" y="1707"/>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8">
              <a:extLst>
                <a:ext uri="{FF2B5EF4-FFF2-40B4-BE49-F238E27FC236}">
                  <a16:creationId xmlns:a16="http://schemas.microsoft.com/office/drawing/2014/main" id="{4F1DFDB5-B471-4F2B-8208-0EF2F9E0FF8E}"/>
                </a:ext>
              </a:extLst>
            </p:cNvPr>
            <p:cNvSpPr>
              <a:spLocks/>
            </p:cNvSpPr>
            <p:nvPr/>
          </p:nvSpPr>
          <p:spPr bwMode="auto">
            <a:xfrm>
              <a:off x="736" y="569"/>
              <a:ext cx="804" cy="765"/>
            </a:xfrm>
            <a:custGeom>
              <a:avLst/>
              <a:gdLst>
                <a:gd name="T0" fmla="*/ 402 w 804"/>
                <a:gd name="T1" fmla="*/ 0 h 765"/>
                <a:gd name="T2" fmla="*/ 498 w 804"/>
                <a:gd name="T3" fmla="*/ 292 h 765"/>
                <a:gd name="T4" fmla="*/ 804 w 804"/>
                <a:gd name="T5" fmla="*/ 292 h 765"/>
                <a:gd name="T6" fmla="*/ 556 w 804"/>
                <a:gd name="T7" fmla="*/ 473 h 765"/>
                <a:gd name="T8" fmla="*/ 652 w 804"/>
                <a:gd name="T9" fmla="*/ 765 h 765"/>
                <a:gd name="T10" fmla="*/ 402 w 804"/>
                <a:gd name="T11" fmla="*/ 586 h 765"/>
                <a:gd name="T12" fmla="*/ 152 w 804"/>
                <a:gd name="T13" fmla="*/ 765 h 765"/>
                <a:gd name="T14" fmla="*/ 248 w 804"/>
                <a:gd name="T15" fmla="*/ 473 h 765"/>
                <a:gd name="T16" fmla="*/ 0 w 804"/>
                <a:gd name="T17" fmla="*/ 292 h 765"/>
                <a:gd name="T18" fmla="*/ 306 w 804"/>
                <a:gd name="T19" fmla="*/ 292 h 765"/>
                <a:gd name="T20" fmla="*/ 402 w 804"/>
                <a:gd name="T21"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 h="765">
                  <a:moveTo>
                    <a:pt x="402" y="0"/>
                  </a:moveTo>
                  <a:lnTo>
                    <a:pt x="498" y="292"/>
                  </a:lnTo>
                  <a:lnTo>
                    <a:pt x="804" y="292"/>
                  </a:lnTo>
                  <a:lnTo>
                    <a:pt x="556" y="473"/>
                  </a:lnTo>
                  <a:lnTo>
                    <a:pt x="652" y="765"/>
                  </a:lnTo>
                  <a:lnTo>
                    <a:pt x="402" y="586"/>
                  </a:lnTo>
                  <a:lnTo>
                    <a:pt x="152" y="765"/>
                  </a:lnTo>
                  <a:lnTo>
                    <a:pt x="248" y="473"/>
                  </a:lnTo>
                  <a:lnTo>
                    <a:pt x="0" y="292"/>
                  </a:lnTo>
                  <a:lnTo>
                    <a:pt x="306" y="292"/>
                  </a:lnTo>
                  <a:lnTo>
                    <a:pt x="4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16883735-26E6-401E-83CF-141732C44F3A}"/>
              </a:ext>
            </a:extLst>
          </p:cNvPr>
          <p:cNvGrpSpPr/>
          <p:nvPr/>
        </p:nvGrpSpPr>
        <p:grpSpPr>
          <a:xfrm>
            <a:off x="864" y="254613"/>
            <a:ext cx="1188839" cy="956985"/>
            <a:chOff x="864" y="254613"/>
            <a:chExt cx="1188839" cy="956985"/>
          </a:xfrm>
        </p:grpSpPr>
        <p:sp>
          <p:nvSpPr>
            <p:cNvPr id="44" name="Rectangle 43"/>
            <p:cNvSpPr/>
            <p:nvPr/>
          </p:nvSpPr>
          <p:spPr bwMode="auto">
            <a:xfrm>
              <a:off x="864" y="254613"/>
              <a:ext cx="1188839" cy="9569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31">
              <a:extLst>
                <a:ext uri="{FF2B5EF4-FFF2-40B4-BE49-F238E27FC236}">
                  <a16:creationId xmlns:a16="http://schemas.microsoft.com/office/drawing/2014/main" id="{9A15F180-3E67-49B6-845F-90137BE1FEB8}"/>
                </a:ext>
              </a:extLst>
            </p:cNvPr>
            <p:cNvGrpSpPr>
              <a:grpSpLocks noChangeAspect="1"/>
            </p:cNvGrpSpPr>
            <p:nvPr/>
          </p:nvGrpSpPr>
          <p:grpSpPr bwMode="auto">
            <a:xfrm>
              <a:off x="306387" y="445548"/>
              <a:ext cx="595981" cy="582727"/>
              <a:chOff x="1" y="-1"/>
              <a:chExt cx="2608" cy="2550"/>
            </a:xfrm>
          </p:grpSpPr>
          <p:sp>
            <p:nvSpPr>
              <p:cNvPr id="72" name="Freeform 32">
                <a:extLst>
                  <a:ext uri="{FF2B5EF4-FFF2-40B4-BE49-F238E27FC236}">
                    <a16:creationId xmlns:a16="http://schemas.microsoft.com/office/drawing/2014/main" id="{E4E0C6CC-464B-4A26-8717-502BEE9B286B}"/>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a:extLst>
                  <a:ext uri="{FF2B5EF4-FFF2-40B4-BE49-F238E27FC236}">
                    <a16:creationId xmlns:a16="http://schemas.microsoft.com/office/drawing/2014/main" id="{BE0B0EC9-4776-4F32-ADB6-BE6288593138}"/>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a:extLst>
                  <a:ext uri="{FF2B5EF4-FFF2-40B4-BE49-F238E27FC236}">
                    <a16:creationId xmlns:a16="http://schemas.microsoft.com/office/drawing/2014/main" id="{250E55BF-9B5E-4AF2-941A-4E659E0F1734}"/>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609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p:cTn id="16" dur="500" fill="hold"/>
                                        <p:tgtEl>
                                          <p:spTgt spid="53"/>
                                        </p:tgtEl>
                                        <p:attrNameLst>
                                          <p:attrName>ppt_w</p:attrName>
                                        </p:attrNameLst>
                                      </p:cBhvr>
                                      <p:tavLst>
                                        <p:tav tm="0">
                                          <p:val>
                                            <p:fltVal val="0"/>
                                          </p:val>
                                        </p:tav>
                                        <p:tav tm="100000">
                                          <p:val>
                                            <p:strVal val="#ppt_w"/>
                                          </p:val>
                                        </p:tav>
                                      </p:tavLst>
                                    </p:anim>
                                    <p:anim calcmode="lin" valueType="num">
                                      <p:cBhvr>
                                        <p:cTn id="17" dur="500" fill="hold"/>
                                        <p:tgtEl>
                                          <p:spTgt spid="53"/>
                                        </p:tgtEl>
                                        <p:attrNameLst>
                                          <p:attrName>ppt_h</p:attrName>
                                        </p:attrNameLst>
                                      </p:cBhvr>
                                      <p:tavLst>
                                        <p:tav tm="0">
                                          <p:val>
                                            <p:fltVal val="0"/>
                                          </p:val>
                                        </p:tav>
                                        <p:tav tm="100000">
                                          <p:val>
                                            <p:strVal val="#ppt_h"/>
                                          </p:val>
                                        </p:tav>
                                      </p:tavLst>
                                    </p:anim>
                                    <p:animEffect transition="in" filter="fade">
                                      <p:cBhvr>
                                        <p:cTn id="18" dur="500"/>
                                        <p:tgtEl>
                                          <p:spTgt spid="53"/>
                                        </p:tgtEl>
                                      </p:cBhvr>
                                    </p:animEffect>
                                  </p:childTnLst>
                                </p:cTn>
                              </p:par>
                              <p:par>
                                <p:cTn id="19" presetID="53" presetClass="entr" presetSubtype="16"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p:cTn id="21" dur="500" fill="hold"/>
                                        <p:tgtEl>
                                          <p:spTgt spid="58"/>
                                        </p:tgtEl>
                                        <p:attrNameLst>
                                          <p:attrName>ppt_w</p:attrName>
                                        </p:attrNameLst>
                                      </p:cBhvr>
                                      <p:tavLst>
                                        <p:tav tm="0">
                                          <p:val>
                                            <p:fltVal val="0"/>
                                          </p:val>
                                        </p:tav>
                                        <p:tav tm="100000">
                                          <p:val>
                                            <p:strVal val="#ppt_w"/>
                                          </p:val>
                                        </p:tav>
                                      </p:tavLst>
                                    </p:anim>
                                    <p:anim calcmode="lin" valueType="num">
                                      <p:cBhvr>
                                        <p:cTn id="22" dur="500" fill="hold"/>
                                        <p:tgtEl>
                                          <p:spTgt spid="58"/>
                                        </p:tgtEl>
                                        <p:attrNameLst>
                                          <p:attrName>ppt_h</p:attrName>
                                        </p:attrNameLst>
                                      </p:cBhvr>
                                      <p:tavLst>
                                        <p:tav tm="0">
                                          <p:val>
                                            <p:fltVal val="0"/>
                                          </p:val>
                                        </p:tav>
                                        <p:tav tm="100000">
                                          <p:val>
                                            <p:strVal val="#ppt_h"/>
                                          </p:val>
                                        </p:tav>
                                      </p:tavLst>
                                    </p:anim>
                                    <p:animEffect transition="in" filter="fade">
                                      <p:cBhvr>
                                        <p:cTn id="23" dur="500"/>
                                        <p:tgtEl>
                                          <p:spTgt spid="5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p:cTn id="26" dur="500" fill="hold"/>
                                        <p:tgtEl>
                                          <p:spTgt spid="57"/>
                                        </p:tgtEl>
                                        <p:attrNameLst>
                                          <p:attrName>ppt_w</p:attrName>
                                        </p:attrNameLst>
                                      </p:cBhvr>
                                      <p:tavLst>
                                        <p:tav tm="0">
                                          <p:val>
                                            <p:fltVal val="0"/>
                                          </p:val>
                                        </p:tav>
                                        <p:tav tm="100000">
                                          <p:val>
                                            <p:strVal val="#ppt_w"/>
                                          </p:val>
                                        </p:tav>
                                      </p:tavLst>
                                    </p:anim>
                                    <p:anim calcmode="lin" valueType="num">
                                      <p:cBhvr>
                                        <p:cTn id="27" dur="500" fill="hold"/>
                                        <p:tgtEl>
                                          <p:spTgt spid="57"/>
                                        </p:tgtEl>
                                        <p:attrNameLst>
                                          <p:attrName>ppt_h</p:attrName>
                                        </p:attrNameLst>
                                      </p:cBhvr>
                                      <p:tavLst>
                                        <p:tav tm="0">
                                          <p:val>
                                            <p:fltVal val="0"/>
                                          </p:val>
                                        </p:tav>
                                        <p:tav tm="100000">
                                          <p:val>
                                            <p:strVal val="#ppt_h"/>
                                          </p:val>
                                        </p:tav>
                                      </p:tavLst>
                                    </p:anim>
                                    <p:animEffect transition="in" filter="fade">
                                      <p:cBhvr>
                                        <p:cTn id="28" dur="500"/>
                                        <p:tgtEl>
                                          <p:spTgt spid="5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par>
                                <p:cTn id="34" presetID="53" presetClass="entr" presetSubtype="16"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p:cTn id="36" dur="500" fill="hold"/>
                                        <p:tgtEl>
                                          <p:spTgt spid="54"/>
                                        </p:tgtEl>
                                        <p:attrNameLst>
                                          <p:attrName>ppt_w</p:attrName>
                                        </p:attrNameLst>
                                      </p:cBhvr>
                                      <p:tavLst>
                                        <p:tav tm="0">
                                          <p:val>
                                            <p:fltVal val="0"/>
                                          </p:val>
                                        </p:tav>
                                        <p:tav tm="100000">
                                          <p:val>
                                            <p:strVal val="#ppt_w"/>
                                          </p:val>
                                        </p:tav>
                                      </p:tavLst>
                                    </p:anim>
                                    <p:anim calcmode="lin" valueType="num">
                                      <p:cBhvr>
                                        <p:cTn id="37" dur="500" fill="hold"/>
                                        <p:tgtEl>
                                          <p:spTgt spid="54"/>
                                        </p:tgtEl>
                                        <p:attrNameLst>
                                          <p:attrName>ppt_h</p:attrName>
                                        </p:attrNameLst>
                                      </p:cBhvr>
                                      <p:tavLst>
                                        <p:tav tm="0">
                                          <p:val>
                                            <p:fltVal val="0"/>
                                          </p:val>
                                        </p:tav>
                                        <p:tav tm="100000">
                                          <p:val>
                                            <p:strVal val="#ppt_h"/>
                                          </p:val>
                                        </p:tav>
                                      </p:tavLst>
                                    </p:anim>
                                    <p:animEffect transition="in" filter="fade">
                                      <p:cBhvr>
                                        <p:cTn id="38" dur="500"/>
                                        <p:tgtEl>
                                          <p:spTgt spid="54"/>
                                        </p:tgtEl>
                                      </p:cBhvr>
                                    </p:animEffect>
                                  </p:childTnLst>
                                </p:cTn>
                              </p:par>
                              <p:par>
                                <p:cTn id="39" presetID="53" presetClass="entr" presetSubtype="16"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 calcmode="lin" valueType="num">
                                      <p:cBhvr>
                                        <p:cTn id="41" dur="500" fill="hold"/>
                                        <p:tgtEl>
                                          <p:spTgt spid="65"/>
                                        </p:tgtEl>
                                        <p:attrNameLst>
                                          <p:attrName>ppt_w</p:attrName>
                                        </p:attrNameLst>
                                      </p:cBhvr>
                                      <p:tavLst>
                                        <p:tav tm="0">
                                          <p:val>
                                            <p:fltVal val="0"/>
                                          </p:val>
                                        </p:tav>
                                        <p:tav tm="100000">
                                          <p:val>
                                            <p:strVal val="#ppt_w"/>
                                          </p:val>
                                        </p:tav>
                                      </p:tavLst>
                                    </p:anim>
                                    <p:anim calcmode="lin" valueType="num">
                                      <p:cBhvr>
                                        <p:cTn id="42" dur="500" fill="hold"/>
                                        <p:tgtEl>
                                          <p:spTgt spid="65"/>
                                        </p:tgtEl>
                                        <p:attrNameLst>
                                          <p:attrName>ppt_h</p:attrName>
                                        </p:attrNameLst>
                                      </p:cBhvr>
                                      <p:tavLst>
                                        <p:tav tm="0">
                                          <p:val>
                                            <p:fltVal val="0"/>
                                          </p:val>
                                        </p:tav>
                                        <p:tav tm="100000">
                                          <p:val>
                                            <p:strVal val="#ppt_h"/>
                                          </p:val>
                                        </p:tav>
                                      </p:tavLst>
                                    </p:anim>
                                    <p:animEffect transition="in" filter="fade">
                                      <p:cBhvr>
                                        <p:cTn id="43" dur="500"/>
                                        <p:tgtEl>
                                          <p:spTgt spid="6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fade">
                                      <p:cBhvr>
                                        <p:cTn id="53" dur="500"/>
                                        <p:tgtEl>
                                          <p:spTgt spid="10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500"/>
                                        <p:tgtEl>
                                          <p:spTgt spid="9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fade">
                                      <p:cBhvr>
                                        <p:cTn id="62" dur="500"/>
                                        <p:tgtEl>
                                          <p:spTgt spid="9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fade">
                                      <p:cBhvr>
                                        <p:cTn id="68" dur="500"/>
                                        <p:tgtEl>
                                          <p:spTgt spid="9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91" grpId="0"/>
      <p:bldP spid="92" grpId="0"/>
      <p:bldP spid="97" grpId="0"/>
      <p:bldP spid="98" grpId="0"/>
      <p:bldP spid="100" grpId="0"/>
      <p:bldP spid="101" grpId="0"/>
      <p:bldP spid="59" grpId="0"/>
      <p:bldP spid="61" grpId="0"/>
      <p:bldP spid="64" grpId="0"/>
      <p:bldP spid="69" grpId="0"/>
      <p:bldP spid="43" grpId="0"/>
      <p:bldP spid="45" grpId="0"/>
      <p:bldP spid="53" grpId="0" animBg="1"/>
      <p:bldP spid="57"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Search</a:t>
            </a:r>
            <a:endParaRPr lang="en-US" sz="4611">
              <a:gradFill>
                <a:gsLst>
                  <a:gs pos="1250">
                    <a:srgbClr val="353535"/>
                  </a:gs>
                  <a:gs pos="100000">
                    <a:srgbClr val="353535"/>
                  </a:gs>
                </a:gsLst>
                <a:lin ang="5400000" scaled="0"/>
              </a:gradFill>
              <a:latin typeface="Segoe UI Light"/>
            </a:endParaRPr>
          </a:p>
        </p:txBody>
      </p:sp>
      <p:sp>
        <p:nvSpPr>
          <p:cNvPr id="51" name="Rectangle 50"/>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TextBox 61">
            <a:extLst/>
          </p:cNvPr>
          <p:cNvSpPr txBox="1"/>
          <p:nvPr/>
        </p:nvSpPr>
        <p:spPr>
          <a:xfrm>
            <a:off x="3178060" y="5161189"/>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Autosuggest API</a:t>
            </a:r>
          </a:p>
        </p:txBody>
      </p:sp>
      <p:sp>
        <p:nvSpPr>
          <p:cNvPr id="63" name="Rectangle 62">
            <a:extLst/>
          </p:cNvPr>
          <p:cNvSpPr/>
          <p:nvPr/>
        </p:nvSpPr>
        <p:spPr>
          <a:xfrm>
            <a:off x="3051850" y="5594144"/>
            <a:ext cx="2940141"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Web Search API</a:t>
            </a:r>
          </a:p>
        </p:txBody>
      </p:sp>
      <p:sp>
        <p:nvSpPr>
          <p:cNvPr id="65" name="Rectangle 64">
            <a:extLst/>
          </p:cNvPr>
          <p:cNvSpPr/>
          <p:nvPr/>
        </p:nvSpPr>
        <p:spPr>
          <a:xfrm>
            <a:off x="1395775" y="327930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Connect powerful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 to your apps</a:t>
            </a:r>
          </a:p>
        </p:txBody>
      </p:sp>
      <p:sp>
        <p:nvSpPr>
          <p:cNvPr id="66" name="TextBox 65">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Image Search API</a:t>
            </a:r>
          </a:p>
        </p:txBody>
      </p:sp>
      <p:sp>
        <p:nvSpPr>
          <p:cNvPr id="67" name="Rectangle 66">
            <a:extLst/>
          </p:cNvPr>
          <p:cNvSpPr/>
          <p:nvPr/>
        </p:nvSpPr>
        <p:spPr>
          <a:xfrm>
            <a:off x="4826220" y="3279303"/>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Bring advanced image and metadata search to your app</a:t>
            </a:r>
          </a:p>
        </p:txBody>
      </p:sp>
      <p:sp>
        <p:nvSpPr>
          <p:cNvPr id="68" name="TextBox 67">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Video Search API</a:t>
            </a:r>
          </a:p>
        </p:txBody>
      </p:sp>
      <p:sp>
        <p:nvSpPr>
          <p:cNvPr id="69" name="Rectangle 68">
            <a:extLst/>
          </p:cNvPr>
          <p:cNvSpPr/>
          <p:nvPr/>
        </p:nvSpPr>
        <p:spPr>
          <a:xfrm>
            <a:off x="8220330" y="3279303"/>
            <a:ext cx="2688892"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Trending videos, detailed metadata, and rich results</a:t>
            </a:r>
          </a:p>
        </p:txBody>
      </p:sp>
      <p:sp>
        <p:nvSpPr>
          <p:cNvPr id="70" name="TextBox 69">
            <a:extLst/>
          </p:cNvPr>
          <p:cNvSpPr txBox="1"/>
          <p:nvPr/>
        </p:nvSpPr>
        <p:spPr>
          <a:xfrm>
            <a:off x="6376" y="5191034"/>
            <a:ext cx="280438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News Search API</a:t>
            </a:r>
          </a:p>
        </p:txBody>
      </p:sp>
      <p:sp>
        <p:nvSpPr>
          <p:cNvPr id="71" name="Rectangle 70">
            <a:extLst/>
          </p:cNvPr>
          <p:cNvSpPr/>
          <p:nvPr/>
        </p:nvSpPr>
        <p:spPr>
          <a:xfrm>
            <a:off x="64120" y="5623989"/>
            <a:ext cx="2688892" cy="479807"/>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Link your users to robust </a:t>
            </a:r>
            <a:b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timely news searches</a:t>
            </a:r>
          </a:p>
        </p:txBody>
      </p:sp>
      <p:sp>
        <p:nvSpPr>
          <p:cNvPr id="72" name="Rectangle 71">
            <a:extLst/>
          </p:cNvPr>
          <p:cNvSpPr/>
          <p:nvPr/>
        </p:nvSpPr>
        <p:spPr>
          <a:xfrm>
            <a:off x="9442672" y="5623989"/>
            <a:ext cx="2688892" cy="479807"/>
          </a:xfrm>
          <a:prstGeom prst="rect">
            <a:avLst/>
          </a:prstGeom>
        </p:spPr>
        <p:txBody>
          <a:bodyPr wrap="square">
            <a:spAutoFit/>
          </a:bodyPr>
          <a:lstStyle/>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a highly-customized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web search experience</a:t>
            </a:r>
          </a:p>
        </p:txBody>
      </p:sp>
      <p:sp>
        <p:nvSpPr>
          <p:cNvPr id="73" name="TextBox 72">
            <a:extLst/>
          </p:cNvPr>
          <p:cNvSpPr txBox="1"/>
          <p:nvPr/>
        </p:nvSpPr>
        <p:spPr>
          <a:xfrm>
            <a:off x="9581232" y="5191034"/>
            <a:ext cx="2411776"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Custom Search</a:t>
            </a:r>
          </a:p>
        </p:txBody>
      </p:sp>
      <p:sp>
        <p:nvSpPr>
          <p:cNvPr id="43" name="Rectangle 42">
            <a:extLst/>
          </p:cNvPr>
          <p:cNvSpPr/>
          <p:nvPr/>
        </p:nvSpPr>
        <p:spPr>
          <a:xfrm>
            <a:off x="6485505" y="5623990"/>
            <a:ext cx="2688892" cy="487756"/>
          </a:xfrm>
          <a:prstGeom prst="rect">
            <a:avLst/>
          </a:prstGeom>
        </p:spPr>
        <p:txBody>
          <a:bodyPr wrap="square">
            <a:spAutoFit/>
          </a:bodyPr>
          <a:lstStyle/>
          <a:p>
            <a:pPr algn="ctr" defTabSz="914139">
              <a:lnSpc>
                <a:spcPct val="90000"/>
              </a:lnSpc>
              <a:spcAft>
                <a:spcPts val="575"/>
              </a:spcAft>
              <a:defRPr/>
            </a:pPr>
            <a:r>
              <a:rPr lang="en-US" sz="1400" dirty="0">
                <a:solidFill>
                  <a:srgbClr val="3F3F3F"/>
                </a:solidFill>
                <a:latin typeface="Segoe UI"/>
              </a:rPr>
              <a:t>Enrich user experiences with contextual entity search results</a:t>
            </a:r>
            <a:endParaRPr lang="en-US" sz="1371" dirty="0">
              <a:solidFill>
                <a:srgbClr val="3F3F3F"/>
              </a:solidFill>
              <a:latin typeface="Segoe UI" panose="020B0502040204020203" pitchFamily="34" charset="0"/>
              <a:cs typeface="Segoe UI" panose="020B0502040204020203" pitchFamily="34" charset="0"/>
            </a:endParaRPr>
          </a:p>
        </p:txBody>
      </p:sp>
      <p:sp>
        <p:nvSpPr>
          <p:cNvPr id="44" name="TextBox 43">
            <a:extLst/>
          </p:cNvPr>
          <p:cNvSpPr txBox="1"/>
          <p:nvPr/>
        </p:nvSpPr>
        <p:spPr>
          <a:xfrm>
            <a:off x="6624065" y="5191034"/>
            <a:ext cx="2411776"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Entity Search</a:t>
            </a:r>
          </a:p>
        </p:txBody>
      </p:sp>
      <p:sp>
        <p:nvSpPr>
          <p:cNvPr id="61" name="Freeform 5">
            <a:extLst>
              <a:ext uri="{FF2B5EF4-FFF2-40B4-BE49-F238E27FC236}">
                <a16:creationId xmlns:a16="http://schemas.microsoft.com/office/drawing/2014/main" id="{DDD0682F-2A07-4D72-8D36-64BF9488DD5C}"/>
              </a:ext>
            </a:extLst>
          </p:cNvPr>
          <p:cNvSpPr>
            <a:spLocks/>
          </p:cNvSpPr>
          <p:nvPr/>
        </p:nvSpPr>
        <p:spPr bwMode="auto">
          <a:xfrm>
            <a:off x="4192388" y="4483446"/>
            <a:ext cx="675515" cy="226935"/>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73">
            <a:extLst>
              <a:ext uri="{FF2B5EF4-FFF2-40B4-BE49-F238E27FC236}">
                <a16:creationId xmlns:a16="http://schemas.microsoft.com/office/drawing/2014/main" id="{24AED354-5AC6-44E2-97FB-6776EC82FF89}"/>
              </a:ext>
            </a:extLst>
          </p:cNvPr>
          <p:cNvGrpSpPr>
            <a:grpSpLocks noChangeAspect="1"/>
          </p:cNvGrpSpPr>
          <p:nvPr/>
        </p:nvGrpSpPr>
        <p:grpSpPr bwMode="auto">
          <a:xfrm>
            <a:off x="10482621" y="4314617"/>
            <a:ext cx="571579" cy="587383"/>
            <a:chOff x="-2" y="0"/>
            <a:chExt cx="2170" cy="2230"/>
          </a:xfrm>
          <a:solidFill>
            <a:srgbClr val="047CDA"/>
          </a:solidFill>
        </p:grpSpPr>
        <p:sp>
          <p:nvSpPr>
            <p:cNvPr id="75" name="Freeform 9">
              <a:extLst>
                <a:ext uri="{FF2B5EF4-FFF2-40B4-BE49-F238E27FC236}">
                  <a16:creationId xmlns:a16="http://schemas.microsoft.com/office/drawing/2014/main" id="{EC9B474D-5443-4EFC-AA0D-ABB61D356C8C}"/>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
              <a:extLst>
                <a:ext uri="{FF2B5EF4-FFF2-40B4-BE49-F238E27FC236}">
                  <a16:creationId xmlns:a16="http://schemas.microsoft.com/office/drawing/2014/main" id="{223C7FF6-4F77-459D-B37E-ED35FF4E4F29}"/>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14">
            <a:extLst>
              <a:ext uri="{FF2B5EF4-FFF2-40B4-BE49-F238E27FC236}">
                <a16:creationId xmlns:a16="http://schemas.microsoft.com/office/drawing/2014/main" id="{B576A291-EECD-4E59-8A09-17BC1D1EB099}"/>
              </a:ext>
            </a:extLst>
          </p:cNvPr>
          <p:cNvSpPr>
            <a:spLocks/>
          </p:cNvSpPr>
          <p:nvPr/>
        </p:nvSpPr>
        <p:spPr bwMode="auto">
          <a:xfrm>
            <a:off x="7583100" y="4198196"/>
            <a:ext cx="507097" cy="604439"/>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17">
            <a:extLst>
              <a:ext uri="{FF2B5EF4-FFF2-40B4-BE49-F238E27FC236}">
                <a16:creationId xmlns:a16="http://schemas.microsoft.com/office/drawing/2014/main" id="{5D9E13CD-65D3-4008-92A4-D0A57A4D5570}"/>
              </a:ext>
            </a:extLst>
          </p:cNvPr>
          <p:cNvGrpSpPr>
            <a:grpSpLocks noChangeAspect="1"/>
          </p:cNvGrpSpPr>
          <p:nvPr/>
        </p:nvGrpSpPr>
        <p:grpSpPr bwMode="auto">
          <a:xfrm>
            <a:off x="5841145" y="2081981"/>
            <a:ext cx="562368" cy="562874"/>
            <a:chOff x="-1" y="0"/>
            <a:chExt cx="2224" cy="2226"/>
          </a:xfrm>
          <a:solidFill>
            <a:srgbClr val="047CDA"/>
          </a:solidFill>
        </p:grpSpPr>
        <p:sp>
          <p:nvSpPr>
            <p:cNvPr id="79" name="Rectangle 18">
              <a:extLst>
                <a:ext uri="{FF2B5EF4-FFF2-40B4-BE49-F238E27FC236}">
                  <a16:creationId xmlns:a16="http://schemas.microsoft.com/office/drawing/2014/main" id="{5C653DF1-5E0D-44C8-A527-6F39E5524AFD}"/>
                </a:ext>
              </a:extLst>
            </p:cNvPr>
            <p:cNvSpPr>
              <a:spLocks noChangeArrowheads="1"/>
            </p:cNvSpPr>
            <p:nvPr/>
          </p:nvSpPr>
          <p:spPr bwMode="auto">
            <a:xfrm>
              <a:off x="1562" y="1138"/>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9">
              <a:extLst>
                <a:ext uri="{FF2B5EF4-FFF2-40B4-BE49-F238E27FC236}">
                  <a16:creationId xmlns:a16="http://schemas.microsoft.com/office/drawing/2014/main" id="{058A8461-3A3A-4C11-A8E6-6D948581ABAF}"/>
                </a:ext>
              </a:extLst>
            </p:cNvPr>
            <p:cNvSpPr>
              <a:spLocks noChangeArrowheads="1"/>
            </p:cNvSpPr>
            <p:nvPr/>
          </p:nvSpPr>
          <p:spPr bwMode="auto">
            <a:xfrm>
              <a:off x="1562"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0">
              <a:extLst>
                <a:ext uri="{FF2B5EF4-FFF2-40B4-BE49-F238E27FC236}">
                  <a16:creationId xmlns:a16="http://schemas.microsoft.com/office/drawing/2014/main" id="{2D66C5D6-AA93-4539-8317-9BF09D1CE130}"/>
                </a:ext>
              </a:extLst>
            </p:cNvPr>
            <p:cNvSpPr>
              <a:spLocks noChangeArrowheads="1"/>
            </p:cNvSpPr>
            <p:nvPr/>
          </p:nvSpPr>
          <p:spPr bwMode="auto">
            <a:xfrm>
              <a:off x="426" y="0"/>
              <a:ext cx="661" cy="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1">
              <a:extLst>
                <a:ext uri="{FF2B5EF4-FFF2-40B4-BE49-F238E27FC236}">
                  <a16:creationId xmlns:a16="http://schemas.microsoft.com/office/drawing/2014/main" id="{28CFBCF2-8D75-40E4-80FC-D6D90EC6E8C6}"/>
                </a:ext>
              </a:extLst>
            </p:cNvPr>
            <p:cNvSpPr>
              <a:spLocks noEditPoints="1"/>
            </p:cNvSpPr>
            <p:nvPr/>
          </p:nvSpPr>
          <p:spPr bwMode="auto">
            <a:xfrm>
              <a:off x="-1" y="950"/>
              <a:ext cx="1275" cy="1276"/>
            </a:xfrm>
            <a:custGeom>
              <a:avLst/>
              <a:gdLst>
                <a:gd name="T0" fmla="*/ 458 w 613"/>
                <a:gd name="T1" fmla="*/ 344 h 612"/>
                <a:gd name="T2" fmla="*/ 268 w 613"/>
                <a:gd name="T3" fmla="*/ 345 h 612"/>
                <a:gd name="T4" fmla="*/ 269 w 613"/>
                <a:gd name="T5" fmla="*/ 155 h 612"/>
                <a:gd name="T6" fmla="*/ 459 w 613"/>
                <a:gd name="T7" fmla="*/ 154 h 612"/>
                <a:gd name="T8" fmla="*/ 458 w 613"/>
                <a:gd name="T9" fmla="*/ 344 h 612"/>
                <a:gd name="T10" fmla="*/ 204 w 613"/>
                <a:gd name="T11" fmla="*/ 89 h 612"/>
                <a:gd name="T12" fmla="*/ 173 w 613"/>
                <a:gd name="T13" fmla="*/ 374 h 612"/>
                <a:gd name="T14" fmla="*/ 0 w 613"/>
                <a:gd name="T15" fmla="*/ 547 h 612"/>
                <a:gd name="T16" fmla="*/ 64 w 613"/>
                <a:gd name="T17" fmla="*/ 612 h 612"/>
                <a:gd name="T18" fmla="*/ 237 w 613"/>
                <a:gd name="T19" fmla="*/ 439 h 612"/>
                <a:gd name="T20" fmla="*/ 523 w 613"/>
                <a:gd name="T21" fmla="*/ 409 h 612"/>
                <a:gd name="T22" fmla="*/ 525 w 613"/>
                <a:gd name="T23" fmla="*/ 88 h 612"/>
                <a:gd name="T24" fmla="*/ 204 w 613"/>
                <a:gd name="T25" fmla="*/ 8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3" h="612">
                  <a:moveTo>
                    <a:pt x="458" y="344"/>
                  </a:moveTo>
                  <a:cubicBezTo>
                    <a:pt x="405" y="397"/>
                    <a:pt x="320" y="397"/>
                    <a:pt x="268" y="345"/>
                  </a:cubicBezTo>
                  <a:cubicBezTo>
                    <a:pt x="216" y="293"/>
                    <a:pt x="216" y="208"/>
                    <a:pt x="269" y="155"/>
                  </a:cubicBezTo>
                  <a:cubicBezTo>
                    <a:pt x="322" y="102"/>
                    <a:pt x="407" y="102"/>
                    <a:pt x="459" y="154"/>
                  </a:cubicBezTo>
                  <a:cubicBezTo>
                    <a:pt x="511" y="206"/>
                    <a:pt x="511" y="291"/>
                    <a:pt x="458" y="344"/>
                  </a:cubicBezTo>
                  <a:moveTo>
                    <a:pt x="204" y="89"/>
                  </a:moveTo>
                  <a:cubicBezTo>
                    <a:pt x="126" y="167"/>
                    <a:pt x="115" y="286"/>
                    <a:pt x="173" y="374"/>
                  </a:cubicBezTo>
                  <a:cubicBezTo>
                    <a:pt x="0" y="547"/>
                    <a:pt x="0" y="547"/>
                    <a:pt x="0" y="547"/>
                  </a:cubicBezTo>
                  <a:cubicBezTo>
                    <a:pt x="64" y="612"/>
                    <a:pt x="64" y="612"/>
                    <a:pt x="64" y="612"/>
                  </a:cubicBezTo>
                  <a:cubicBezTo>
                    <a:pt x="237" y="439"/>
                    <a:pt x="237" y="439"/>
                    <a:pt x="237" y="439"/>
                  </a:cubicBezTo>
                  <a:cubicBezTo>
                    <a:pt x="325" y="498"/>
                    <a:pt x="445" y="487"/>
                    <a:pt x="523" y="409"/>
                  </a:cubicBezTo>
                  <a:cubicBezTo>
                    <a:pt x="613" y="320"/>
                    <a:pt x="613" y="176"/>
                    <a:pt x="525" y="88"/>
                  </a:cubicBezTo>
                  <a:cubicBezTo>
                    <a:pt x="437" y="0"/>
                    <a:pt x="293" y="0"/>
                    <a:pt x="204"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3" name="Freeform 25">
            <a:extLst>
              <a:ext uri="{FF2B5EF4-FFF2-40B4-BE49-F238E27FC236}">
                <a16:creationId xmlns:a16="http://schemas.microsoft.com/office/drawing/2014/main" id="{3A5AE66C-1E85-4FAB-B2F4-4BD8A178BE4B}"/>
              </a:ext>
            </a:extLst>
          </p:cNvPr>
          <p:cNvSpPr>
            <a:spLocks noEditPoints="1"/>
          </p:cNvSpPr>
          <p:nvPr/>
        </p:nvSpPr>
        <p:spPr bwMode="auto">
          <a:xfrm>
            <a:off x="1065148" y="4353526"/>
            <a:ext cx="580940" cy="557643"/>
          </a:xfrm>
          <a:custGeom>
            <a:avLst/>
            <a:gdLst>
              <a:gd name="T0" fmla="*/ 364 w 1115"/>
              <a:gd name="T1" fmla="*/ 840 h 1068"/>
              <a:gd name="T2" fmla="*/ 230 w 1115"/>
              <a:gd name="T3" fmla="*/ 705 h 1068"/>
              <a:gd name="T4" fmla="*/ 364 w 1115"/>
              <a:gd name="T5" fmla="*/ 570 h 1068"/>
              <a:gd name="T6" fmla="*/ 498 w 1115"/>
              <a:gd name="T7" fmla="*/ 705 h 1068"/>
              <a:gd name="T8" fmla="*/ 364 w 1115"/>
              <a:gd name="T9" fmla="*/ 840 h 1068"/>
              <a:gd name="T10" fmla="*/ 364 w 1115"/>
              <a:gd name="T11" fmla="*/ 478 h 1068"/>
              <a:gd name="T12" fmla="*/ 592 w 1115"/>
              <a:gd name="T13" fmla="*/ 705 h 1068"/>
              <a:gd name="T14" fmla="*/ 364 w 1115"/>
              <a:gd name="T15" fmla="*/ 933 h 1068"/>
              <a:gd name="T16" fmla="*/ 238 w 1115"/>
              <a:gd name="T17" fmla="*/ 895 h 1068"/>
              <a:gd name="T18" fmla="*/ 64 w 1115"/>
              <a:gd name="T19" fmla="*/ 1068 h 1068"/>
              <a:gd name="T20" fmla="*/ 0 w 1115"/>
              <a:gd name="T21" fmla="*/ 1003 h 1068"/>
              <a:gd name="T22" fmla="*/ 174 w 1115"/>
              <a:gd name="T23" fmla="*/ 830 h 1068"/>
              <a:gd name="T24" fmla="*/ 137 w 1115"/>
              <a:gd name="T25" fmla="*/ 705 h 1068"/>
              <a:gd name="T26" fmla="*/ 364 w 1115"/>
              <a:gd name="T27" fmla="*/ 478 h 1068"/>
              <a:gd name="T28" fmla="*/ 205 w 1115"/>
              <a:gd name="T29" fmla="*/ 91 h 1068"/>
              <a:gd name="T30" fmla="*/ 205 w 1115"/>
              <a:gd name="T31" fmla="*/ 0 h 1068"/>
              <a:gd name="T32" fmla="*/ 1115 w 1115"/>
              <a:gd name="T33" fmla="*/ 0 h 1068"/>
              <a:gd name="T34" fmla="*/ 1115 w 1115"/>
              <a:gd name="T35" fmla="*/ 91 h 1068"/>
              <a:gd name="T36" fmla="*/ 205 w 1115"/>
              <a:gd name="T37" fmla="*/ 91 h 1068"/>
              <a:gd name="T38" fmla="*/ 205 w 1115"/>
              <a:gd name="T39" fmla="*/ 341 h 1068"/>
              <a:gd name="T40" fmla="*/ 205 w 1115"/>
              <a:gd name="T41" fmla="*/ 250 h 1068"/>
              <a:gd name="T42" fmla="*/ 1115 w 1115"/>
              <a:gd name="T43" fmla="*/ 250 h 1068"/>
              <a:gd name="T44" fmla="*/ 1115 w 1115"/>
              <a:gd name="T45" fmla="*/ 341 h 1068"/>
              <a:gd name="T46" fmla="*/ 205 w 1115"/>
              <a:gd name="T47" fmla="*/ 341 h 1068"/>
              <a:gd name="T48" fmla="*/ 662 w 1115"/>
              <a:gd name="T49" fmla="*/ 592 h 1068"/>
              <a:gd name="T50" fmla="*/ 609 w 1115"/>
              <a:gd name="T51" fmla="*/ 501 h 1068"/>
              <a:gd name="T52" fmla="*/ 1115 w 1115"/>
              <a:gd name="T53" fmla="*/ 501 h 1068"/>
              <a:gd name="T54" fmla="*/ 1115 w 1115"/>
              <a:gd name="T55" fmla="*/ 592 h 1068"/>
              <a:gd name="T56" fmla="*/ 662 w 1115"/>
              <a:gd name="T57" fmla="*/ 592 h 1068"/>
              <a:gd name="T58" fmla="*/ 652 w 1115"/>
              <a:gd name="T59" fmla="*/ 842 h 1068"/>
              <a:gd name="T60" fmla="*/ 680 w 1115"/>
              <a:gd name="T61" fmla="*/ 751 h 1068"/>
              <a:gd name="T62" fmla="*/ 1115 w 1115"/>
              <a:gd name="T63" fmla="*/ 751 h 1068"/>
              <a:gd name="T64" fmla="*/ 1115 w 1115"/>
              <a:gd name="T65" fmla="*/ 842 h 1068"/>
              <a:gd name="T66" fmla="*/ 652 w 1115"/>
              <a:gd name="T67" fmla="*/ 842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15" h="1068">
                <a:moveTo>
                  <a:pt x="364" y="840"/>
                </a:moveTo>
                <a:cubicBezTo>
                  <a:pt x="290" y="840"/>
                  <a:pt x="230" y="780"/>
                  <a:pt x="230" y="705"/>
                </a:cubicBezTo>
                <a:cubicBezTo>
                  <a:pt x="230" y="631"/>
                  <a:pt x="290" y="570"/>
                  <a:pt x="364" y="570"/>
                </a:cubicBezTo>
                <a:cubicBezTo>
                  <a:pt x="438" y="570"/>
                  <a:pt x="498" y="631"/>
                  <a:pt x="498" y="705"/>
                </a:cubicBezTo>
                <a:cubicBezTo>
                  <a:pt x="498" y="780"/>
                  <a:pt x="438" y="840"/>
                  <a:pt x="364" y="840"/>
                </a:cubicBezTo>
                <a:moveTo>
                  <a:pt x="364" y="478"/>
                </a:moveTo>
                <a:cubicBezTo>
                  <a:pt x="490" y="478"/>
                  <a:pt x="592" y="580"/>
                  <a:pt x="592" y="705"/>
                </a:cubicBezTo>
                <a:cubicBezTo>
                  <a:pt x="592" y="831"/>
                  <a:pt x="490" y="933"/>
                  <a:pt x="364" y="933"/>
                </a:cubicBezTo>
                <a:cubicBezTo>
                  <a:pt x="317" y="933"/>
                  <a:pt x="274" y="919"/>
                  <a:pt x="238" y="895"/>
                </a:cubicBezTo>
                <a:cubicBezTo>
                  <a:pt x="64" y="1068"/>
                  <a:pt x="64" y="1068"/>
                  <a:pt x="64" y="1068"/>
                </a:cubicBezTo>
                <a:cubicBezTo>
                  <a:pt x="0" y="1003"/>
                  <a:pt x="0" y="1003"/>
                  <a:pt x="0" y="1003"/>
                </a:cubicBezTo>
                <a:cubicBezTo>
                  <a:pt x="174" y="830"/>
                  <a:pt x="174" y="830"/>
                  <a:pt x="174" y="830"/>
                </a:cubicBezTo>
                <a:cubicBezTo>
                  <a:pt x="150" y="794"/>
                  <a:pt x="137" y="751"/>
                  <a:pt x="137" y="705"/>
                </a:cubicBezTo>
                <a:cubicBezTo>
                  <a:pt x="137" y="580"/>
                  <a:pt x="238" y="478"/>
                  <a:pt x="364" y="478"/>
                </a:cubicBezTo>
                <a:close/>
                <a:moveTo>
                  <a:pt x="205" y="91"/>
                </a:moveTo>
                <a:cubicBezTo>
                  <a:pt x="205" y="0"/>
                  <a:pt x="205" y="0"/>
                  <a:pt x="205" y="0"/>
                </a:cubicBezTo>
                <a:cubicBezTo>
                  <a:pt x="1115" y="0"/>
                  <a:pt x="1115" y="0"/>
                  <a:pt x="1115" y="0"/>
                </a:cubicBezTo>
                <a:cubicBezTo>
                  <a:pt x="1115" y="91"/>
                  <a:pt x="1115" y="91"/>
                  <a:pt x="1115" y="91"/>
                </a:cubicBezTo>
                <a:lnTo>
                  <a:pt x="205" y="91"/>
                </a:lnTo>
                <a:close/>
                <a:moveTo>
                  <a:pt x="205" y="341"/>
                </a:moveTo>
                <a:cubicBezTo>
                  <a:pt x="205" y="250"/>
                  <a:pt x="205" y="250"/>
                  <a:pt x="205" y="250"/>
                </a:cubicBezTo>
                <a:cubicBezTo>
                  <a:pt x="1115" y="250"/>
                  <a:pt x="1115" y="250"/>
                  <a:pt x="1115" y="250"/>
                </a:cubicBezTo>
                <a:cubicBezTo>
                  <a:pt x="1115" y="341"/>
                  <a:pt x="1115" y="341"/>
                  <a:pt x="1115" y="341"/>
                </a:cubicBezTo>
                <a:lnTo>
                  <a:pt x="205" y="341"/>
                </a:lnTo>
                <a:close/>
                <a:moveTo>
                  <a:pt x="662" y="592"/>
                </a:moveTo>
                <a:cubicBezTo>
                  <a:pt x="649" y="558"/>
                  <a:pt x="631" y="527"/>
                  <a:pt x="609" y="501"/>
                </a:cubicBezTo>
                <a:cubicBezTo>
                  <a:pt x="1115" y="501"/>
                  <a:pt x="1115" y="501"/>
                  <a:pt x="1115" y="501"/>
                </a:cubicBezTo>
                <a:cubicBezTo>
                  <a:pt x="1115" y="592"/>
                  <a:pt x="1115" y="592"/>
                  <a:pt x="1115" y="592"/>
                </a:cubicBezTo>
                <a:lnTo>
                  <a:pt x="662" y="592"/>
                </a:lnTo>
                <a:close/>
                <a:moveTo>
                  <a:pt x="652" y="842"/>
                </a:moveTo>
                <a:cubicBezTo>
                  <a:pt x="666" y="814"/>
                  <a:pt x="675" y="783"/>
                  <a:pt x="680" y="751"/>
                </a:cubicBezTo>
                <a:cubicBezTo>
                  <a:pt x="1115" y="751"/>
                  <a:pt x="1115" y="751"/>
                  <a:pt x="1115" y="751"/>
                </a:cubicBezTo>
                <a:cubicBezTo>
                  <a:pt x="1115" y="842"/>
                  <a:pt x="1115" y="842"/>
                  <a:pt x="1115" y="842"/>
                </a:cubicBezTo>
                <a:lnTo>
                  <a:pt x="652" y="84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4" name="Group 28">
            <a:extLst>
              <a:ext uri="{FF2B5EF4-FFF2-40B4-BE49-F238E27FC236}">
                <a16:creationId xmlns:a16="http://schemas.microsoft.com/office/drawing/2014/main" id="{7F177447-C79F-4F7B-8571-B9EB80393231}"/>
              </a:ext>
            </a:extLst>
          </p:cNvPr>
          <p:cNvGrpSpPr>
            <a:grpSpLocks noChangeAspect="1"/>
          </p:cNvGrpSpPr>
          <p:nvPr/>
        </p:nvGrpSpPr>
        <p:grpSpPr bwMode="auto">
          <a:xfrm>
            <a:off x="9177110" y="2059440"/>
            <a:ext cx="637088" cy="625439"/>
            <a:chOff x="-2" y="1"/>
            <a:chExt cx="2461" cy="2416"/>
          </a:xfrm>
          <a:solidFill>
            <a:srgbClr val="047CDA"/>
          </a:solidFill>
        </p:grpSpPr>
        <p:sp>
          <p:nvSpPr>
            <p:cNvPr id="85" name="Freeform 29">
              <a:extLst>
                <a:ext uri="{FF2B5EF4-FFF2-40B4-BE49-F238E27FC236}">
                  <a16:creationId xmlns:a16="http://schemas.microsoft.com/office/drawing/2014/main" id="{10932EC3-5C82-41A6-9FD9-2D198A47073A}"/>
                </a:ext>
              </a:extLst>
            </p:cNvPr>
            <p:cNvSpPr>
              <a:spLocks noEditPoints="1"/>
            </p:cNvSpPr>
            <p:nvPr/>
          </p:nvSpPr>
          <p:spPr bwMode="auto">
            <a:xfrm>
              <a:off x="566" y="1"/>
              <a:ext cx="1893" cy="1897"/>
            </a:xfrm>
            <a:custGeom>
              <a:avLst/>
              <a:gdLst>
                <a:gd name="T0" fmla="*/ 910 w 910"/>
                <a:gd name="T1" fmla="*/ 0 h 910"/>
                <a:gd name="T2" fmla="*/ 910 w 910"/>
                <a:gd name="T3" fmla="*/ 910 h 910"/>
                <a:gd name="T4" fmla="*/ 388 w 910"/>
                <a:gd name="T5" fmla="*/ 910 h 910"/>
                <a:gd name="T6" fmla="*/ 408 w 910"/>
                <a:gd name="T7" fmla="*/ 819 h 910"/>
                <a:gd name="T8" fmla="*/ 819 w 910"/>
                <a:gd name="T9" fmla="*/ 819 h 910"/>
                <a:gd name="T10" fmla="*/ 819 w 910"/>
                <a:gd name="T11" fmla="*/ 91 h 910"/>
                <a:gd name="T12" fmla="*/ 91 w 910"/>
                <a:gd name="T13" fmla="*/ 91 h 910"/>
                <a:gd name="T14" fmla="*/ 91 w 910"/>
                <a:gd name="T15" fmla="*/ 478 h 910"/>
                <a:gd name="T16" fmla="*/ 0 w 910"/>
                <a:gd name="T17" fmla="*/ 491 h 910"/>
                <a:gd name="T18" fmla="*/ 0 w 910"/>
                <a:gd name="T19" fmla="*/ 0 h 910"/>
                <a:gd name="T20" fmla="*/ 910 w 910"/>
                <a:gd name="T21" fmla="*/ 0 h 910"/>
                <a:gd name="T22" fmla="*/ 621 w 910"/>
                <a:gd name="T23" fmla="*/ 455 h 910"/>
                <a:gd name="T24" fmla="*/ 341 w 910"/>
                <a:gd name="T25" fmla="*/ 637 h 910"/>
                <a:gd name="T26" fmla="*/ 341 w 910"/>
                <a:gd name="T27" fmla="*/ 273 h 910"/>
                <a:gd name="T28" fmla="*/ 621 w 910"/>
                <a:gd name="T29" fmla="*/ 455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0" h="910">
                  <a:moveTo>
                    <a:pt x="910" y="0"/>
                  </a:moveTo>
                  <a:cubicBezTo>
                    <a:pt x="910" y="910"/>
                    <a:pt x="910" y="910"/>
                    <a:pt x="910" y="910"/>
                  </a:cubicBezTo>
                  <a:cubicBezTo>
                    <a:pt x="388" y="910"/>
                    <a:pt x="388" y="910"/>
                    <a:pt x="388" y="910"/>
                  </a:cubicBezTo>
                  <a:cubicBezTo>
                    <a:pt x="399" y="882"/>
                    <a:pt x="406" y="851"/>
                    <a:pt x="408" y="819"/>
                  </a:cubicBezTo>
                  <a:cubicBezTo>
                    <a:pt x="819" y="819"/>
                    <a:pt x="819" y="819"/>
                    <a:pt x="819" y="819"/>
                  </a:cubicBezTo>
                  <a:cubicBezTo>
                    <a:pt x="819" y="91"/>
                    <a:pt x="819" y="91"/>
                    <a:pt x="819" y="91"/>
                  </a:cubicBezTo>
                  <a:cubicBezTo>
                    <a:pt x="91" y="91"/>
                    <a:pt x="91" y="91"/>
                    <a:pt x="91" y="91"/>
                  </a:cubicBezTo>
                  <a:cubicBezTo>
                    <a:pt x="91" y="478"/>
                    <a:pt x="91" y="478"/>
                    <a:pt x="91" y="478"/>
                  </a:cubicBezTo>
                  <a:cubicBezTo>
                    <a:pt x="59" y="478"/>
                    <a:pt x="29" y="483"/>
                    <a:pt x="0" y="491"/>
                  </a:cubicBezTo>
                  <a:cubicBezTo>
                    <a:pt x="0" y="0"/>
                    <a:pt x="0" y="0"/>
                    <a:pt x="0" y="0"/>
                  </a:cubicBezTo>
                  <a:lnTo>
                    <a:pt x="910" y="0"/>
                  </a:lnTo>
                  <a:close/>
                  <a:moveTo>
                    <a:pt x="621" y="455"/>
                  </a:moveTo>
                  <a:cubicBezTo>
                    <a:pt x="341" y="637"/>
                    <a:pt x="341" y="637"/>
                    <a:pt x="341" y="637"/>
                  </a:cubicBezTo>
                  <a:cubicBezTo>
                    <a:pt x="341" y="273"/>
                    <a:pt x="341" y="273"/>
                    <a:pt x="341" y="273"/>
                  </a:cubicBezTo>
                  <a:lnTo>
                    <a:pt x="621"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0">
              <a:extLst>
                <a:ext uri="{FF2B5EF4-FFF2-40B4-BE49-F238E27FC236}">
                  <a16:creationId xmlns:a16="http://schemas.microsoft.com/office/drawing/2014/main" id="{8A021DDB-569D-465B-A51C-4B08398ACCC3}"/>
                </a:ext>
              </a:extLst>
            </p:cNvPr>
            <p:cNvSpPr>
              <a:spLocks noEditPoints="1"/>
            </p:cNvSpPr>
            <p:nvPr/>
          </p:nvSpPr>
          <p:spPr bwMode="auto">
            <a:xfrm>
              <a:off x="-2" y="1187"/>
              <a:ext cx="1229" cy="1230"/>
            </a:xfrm>
            <a:custGeom>
              <a:avLst/>
              <a:gdLst>
                <a:gd name="T0" fmla="*/ 230 w 591"/>
                <a:gd name="T1" fmla="*/ 227 h 590"/>
                <a:gd name="T2" fmla="*/ 364 w 591"/>
                <a:gd name="T3" fmla="*/ 92 h 590"/>
                <a:gd name="T4" fmla="*/ 498 w 591"/>
                <a:gd name="T5" fmla="*/ 227 h 590"/>
                <a:gd name="T6" fmla="*/ 364 w 591"/>
                <a:gd name="T7" fmla="*/ 362 h 590"/>
                <a:gd name="T8" fmla="*/ 230 w 591"/>
                <a:gd name="T9" fmla="*/ 227 h 590"/>
                <a:gd name="T10" fmla="*/ 136 w 591"/>
                <a:gd name="T11" fmla="*/ 227 h 590"/>
                <a:gd name="T12" fmla="*/ 174 w 591"/>
                <a:gd name="T13" fmla="*/ 352 h 590"/>
                <a:gd name="T14" fmla="*/ 0 w 591"/>
                <a:gd name="T15" fmla="*/ 526 h 590"/>
                <a:gd name="T16" fmla="*/ 64 w 591"/>
                <a:gd name="T17" fmla="*/ 590 h 590"/>
                <a:gd name="T18" fmla="*/ 238 w 591"/>
                <a:gd name="T19" fmla="*/ 417 h 590"/>
                <a:gd name="T20" fmla="*/ 364 w 591"/>
                <a:gd name="T21" fmla="*/ 455 h 590"/>
                <a:gd name="T22" fmla="*/ 591 w 591"/>
                <a:gd name="T23" fmla="*/ 227 h 590"/>
                <a:gd name="T24" fmla="*/ 364 w 591"/>
                <a:gd name="T25" fmla="*/ 0 h 590"/>
                <a:gd name="T26" fmla="*/ 136 w 591"/>
                <a:gd name="T27" fmla="*/ 227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1" h="590">
                  <a:moveTo>
                    <a:pt x="230" y="227"/>
                  </a:moveTo>
                  <a:cubicBezTo>
                    <a:pt x="230" y="153"/>
                    <a:pt x="290" y="92"/>
                    <a:pt x="364" y="92"/>
                  </a:cubicBezTo>
                  <a:cubicBezTo>
                    <a:pt x="438" y="92"/>
                    <a:pt x="498" y="153"/>
                    <a:pt x="498" y="227"/>
                  </a:cubicBezTo>
                  <a:cubicBezTo>
                    <a:pt x="498" y="302"/>
                    <a:pt x="438" y="362"/>
                    <a:pt x="364" y="362"/>
                  </a:cubicBezTo>
                  <a:cubicBezTo>
                    <a:pt x="290" y="362"/>
                    <a:pt x="230" y="302"/>
                    <a:pt x="230" y="227"/>
                  </a:cubicBezTo>
                  <a:moveTo>
                    <a:pt x="136" y="227"/>
                  </a:moveTo>
                  <a:cubicBezTo>
                    <a:pt x="136" y="273"/>
                    <a:pt x="150" y="316"/>
                    <a:pt x="174" y="352"/>
                  </a:cubicBezTo>
                  <a:cubicBezTo>
                    <a:pt x="0" y="526"/>
                    <a:pt x="0" y="526"/>
                    <a:pt x="0" y="526"/>
                  </a:cubicBezTo>
                  <a:cubicBezTo>
                    <a:pt x="64" y="590"/>
                    <a:pt x="64" y="590"/>
                    <a:pt x="64" y="590"/>
                  </a:cubicBezTo>
                  <a:cubicBezTo>
                    <a:pt x="238" y="417"/>
                    <a:pt x="238" y="417"/>
                    <a:pt x="238" y="417"/>
                  </a:cubicBezTo>
                  <a:cubicBezTo>
                    <a:pt x="274" y="441"/>
                    <a:pt x="317" y="455"/>
                    <a:pt x="364" y="455"/>
                  </a:cubicBezTo>
                  <a:cubicBezTo>
                    <a:pt x="490" y="455"/>
                    <a:pt x="591" y="353"/>
                    <a:pt x="591" y="227"/>
                  </a:cubicBezTo>
                  <a:cubicBezTo>
                    <a:pt x="591" y="102"/>
                    <a:pt x="490" y="0"/>
                    <a:pt x="364" y="0"/>
                  </a:cubicBezTo>
                  <a:cubicBezTo>
                    <a:pt x="238" y="0"/>
                    <a:pt x="136" y="102"/>
                    <a:pt x="136" y="2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7" name="Freeform 34">
            <a:extLst>
              <a:ext uri="{FF2B5EF4-FFF2-40B4-BE49-F238E27FC236}">
                <a16:creationId xmlns:a16="http://schemas.microsoft.com/office/drawing/2014/main" id="{0881B0A7-0D8C-410E-83EA-594E9161106B}"/>
              </a:ext>
            </a:extLst>
          </p:cNvPr>
          <p:cNvSpPr>
            <a:spLocks noEditPoints="1"/>
          </p:cNvSpPr>
          <p:nvPr/>
        </p:nvSpPr>
        <p:spPr bwMode="auto">
          <a:xfrm>
            <a:off x="2448035" y="2051604"/>
            <a:ext cx="538089" cy="553215"/>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08535CDD-C02F-46A5-9E8C-068F7FAF0741}"/>
              </a:ext>
            </a:extLst>
          </p:cNvPr>
          <p:cNvGrpSpPr/>
          <p:nvPr/>
        </p:nvGrpSpPr>
        <p:grpSpPr>
          <a:xfrm>
            <a:off x="864" y="254613"/>
            <a:ext cx="1188839" cy="956984"/>
            <a:chOff x="864" y="254613"/>
            <a:chExt cx="1188839" cy="956984"/>
          </a:xfrm>
        </p:grpSpPr>
        <p:sp>
          <p:nvSpPr>
            <p:cNvPr id="53" name="Rectangle 5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59494" y="511017"/>
              <a:ext cx="441256" cy="45366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8115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500" fill="hold"/>
                                        <p:tgtEl>
                                          <p:spTgt spid="48"/>
                                        </p:tgtEl>
                                        <p:attrNameLst>
                                          <p:attrName>ppt_x</p:attrName>
                                        </p:attrNameLst>
                                      </p:cBhvr>
                                      <p:tavLst>
                                        <p:tav tm="0">
                                          <p:val>
                                            <p:strVal val="0-#ppt_w/2"/>
                                          </p:val>
                                        </p:tav>
                                        <p:tav tm="100000">
                                          <p:val>
                                            <p:strVal val="#ppt_x"/>
                                          </p:val>
                                        </p:tav>
                                      </p:tavLst>
                                    </p:anim>
                                    <p:anim calcmode="lin" valueType="num">
                                      <p:cBhvr additive="base">
                                        <p:cTn id="13" dur="500" fill="hold"/>
                                        <p:tgtEl>
                                          <p:spTgt spid="48"/>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par>
                                <p:cTn id="19" presetID="53" presetClass="entr" presetSubtype="16"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ppt_w</p:attrName>
                                        </p:attrNameLst>
                                      </p:cBhvr>
                                      <p:tavLst>
                                        <p:tav tm="0">
                                          <p:val>
                                            <p:fltVal val="0"/>
                                          </p:val>
                                        </p:tav>
                                        <p:tav tm="100000">
                                          <p:val>
                                            <p:strVal val="#ppt_w"/>
                                          </p:val>
                                        </p:tav>
                                      </p:tavLst>
                                    </p:anim>
                                    <p:anim calcmode="lin" valueType="num">
                                      <p:cBhvr>
                                        <p:cTn id="22" dur="500" fill="hold"/>
                                        <p:tgtEl>
                                          <p:spTgt spid="78"/>
                                        </p:tgtEl>
                                        <p:attrNameLst>
                                          <p:attrName>ppt_h</p:attrName>
                                        </p:attrNameLst>
                                      </p:cBhvr>
                                      <p:tavLst>
                                        <p:tav tm="0">
                                          <p:val>
                                            <p:fltVal val="0"/>
                                          </p:val>
                                        </p:tav>
                                        <p:tav tm="100000">
                                          <p:val>
                                            <p:strVal val="#ppt_h"/>
                                          </p:val>
                                        </p:tav>
                                      </p:tavLst>
                                    </p:anim>
                                    <p:animEffect transition="in" filter="fade">
                                      <p:cBhvr>
                                        <p:cTn id="23" dur="500"/>
                                        <p:tgtEl>
                                          <p:spTgt spid="78"/>
                                        </p:tgtEl>
                                      </p:cBhvr>
                                    </p:animEffect>
                                  </p:childTnLst>
                                </p:cTn>
                              </p:par>
                              <p:par>
                                <p:cTn id="24" presetID="53" presetClass="entr" presetSubtype="16"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animEffect transition="in" filter="fade">
                                      <p:cBhvr>
                                        <p:cTn id="38" dur="500"/>
                                        <p:tgtEl>
                                          <p:spTgt spid="7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p:cTn id="41" dur="500" fill="hold"/>
                                        <p:tgtEl>
                                          <p:spTgt spid="61"/>
                                        </p:tgtEl>
                                        <p:attrNameLst>
                                          <p:attrName>ppt_w</p:attrName>
                                        </p:attrNameLst>
                                      </p:cBhvr>
                                      <p:tavLst>
                                        <p:tav tm="0">
                                          <p:val>
                                            <p:fltVal val="0"/>
                                          </p:val>
                                        </p:tav>
                                        <p:tav tm="100000">
                                          <p:val>
                                            <p:strVal val="#ppt_w"/>
                                          </p:val>
                                        </p:tav>
                                      </p:tavLst>
                                    </p:anim>
                                    <p:anim calcmode="lin" valueType="num">
                                      <p:cBhvr>
                                        <p:cTn id="42" dur="500" fill="hold"/>
                                        <p:tgtEl>
                                          <p:spTgt spid="61"/>
                                        </p:tgtEl>
                                        <p:attrNameLst>
                                          <p:attrName>ppt_h</p:attrName>
                                        </p:attrNameLst>
                                      </p:cBhvr>
                                      <p:tavLst>
                                        <p:tav tm="0">
                                          <p:val>
                                            <p:fltVal val="0"/>
                                          </p:val>
                                        </p:tav>
                                        <p:tav tm="100000">
                                          <p:val>
                                            <p:strVal val="#ppt_h"/>
                                          </p:val>
                                        </p:tav>
                                      </p:tavLst>
                                    </p:anim>
                                    <p:animEffect transition="in" filter="fade">
                                      <p:cBhvr>
                                        <p:cTn id="43" dur="500"/>
                                        <p:tgtEl>
                                          <p:spTgt spid="6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p:cTn id="46" dur="500" fill="hold"/>
                                        <p:tgtEl>
                                          <p:spTgt spid="83"/>
                                        </p:tgtEl>
                                        <p:attrNameLst>
                                          <p:attrName>ppt_w</p:attrName>
                                        </p:attrNameLst>
                                      </p:cBhvr>
                                      <p:tavLst>
                                        <p:tav tm="0">
                                          <p:val>
                                            <p:fltVal val="0"/>
                                          </p:val>
                                        </p:tav>
                                        <p:tav tm="100000">
                                          <p:val>
                                            <p:strVal val="#ppt_w"/>
                                          </p:val>
                                        </p:tav>
                                      </p:tavLst>
                                    </p:anim>
                                    <p:anim calcmode="lin" valueType="num">
                                      <p:cBhvr>
                                        <p:cTn id="47" dur="500" fill="hold"/>
                                        <p:tgtEl>
                                          <p:spTgt spid="83"/>
                                        </p:tgtEl>
                                        <p:attrNameLst>
                                          <p:attrName>ppt_h</p:attrName>
                                        </p:attrNameLst>
                                      </p:cBhvr>
                                      <p:tavLst>
                                        <p:tav tm="0">
                                          <p:val>
                                            <p:fltVal val="0"/>
                                          </p:val>
                                        </p:tav>
                                        <p:tav tm="100000">
                                          <p:val>
                                            <p:strVal val="#ppt_h"/>
                                          </p:val>
                                        </p:tav>
                                      </p:tavLst>
                                    </p:anim>
                                    <p:animEffect transition="in" filter="fade">
                                      <p:cBhvr>
                                        <p:cTn id="48" dur="500"/>
                                        <p:tgtEl>
                                          <p:spTgt spid="83"/>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500"/>
                                        <p:tgtEl>
                                          <p:spTgt spid="7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500"/>
                                        <p:tgtEl>
                                          <p:spTgt spid="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500"/>
                                        <p:tgtEl>
                                          <p:spTgt spid="6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2" grpId="0"/>
      <p:bldP spid="63" grpId="0"/>
      <p:bldP spid="64" grpId="0"/>
      <p:bldP spid="65" grpId="0"/>
      <p:bldP spid="66" grpId="0"/>
      <p:bldP spid="67" grpId="0"/>
      <p:bldP spid="68" grpId="0"/>
      <p:bldP spid="69" grpId="0"/>
      <p:bldP spid="70" grpId="0"/>
      <p:bldP spid="71" grpId="0"/>
      <p:bldP spid="72" grpId="0"/>
      <p:bldP spid="73" grpId="0"/>
      <p:bldP spid="43" grpId="0"/>
      <p:bldP spid="44" grpId="0"/>
      <p:bldP spid="61" grpId="0" animBg="1"/>
      <p:bldP spid="77" grpId="0" animBg="1"/>
      <p:bldP spid="83" grpId="0" animBg="1"/>
      <p:bldP spid="8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2">
            <a:extLst>
              <a:ext uri="{FF2B5EF4-FFF2-40B4-BE49-F238E27FC236}">
                <a16:creationId xmlns:a16="http://schemas.microsoft.com/office/drawing/2014/main" id="{57D4C690-9579-4E01-8EA7-7181D4020CF5}"/>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dirty="0">
                <a:gradFill>
                  <a:gsLst>
                    <a:gs pos="1250">
                      <a:srgbClr val="353535"/>
                    </a:gs>
                    <a:gs pos="100000">
                      <a:srgbClr val="353535"/>
                    </a:gs>
                  </a:gsLst>
                  <a:lin ang="5400000" scaled="0"/>
                </a:gradFill>
                <a:latin typeface="Segoe UI Light"/>
              </a:rPr>
              <a:t>Microsoft Cognitive Services Labs</a:t>
            </a:r>
          </a:p>
        </p:txBody>
      </p:sp>
      <p:sp>
        <p:nvSpPr>
          <p:cNvPr id="4" name="Rectangle 3">
            <a:extLst>
              <a:ext uri="{FF2B5EF4-FFF2-40B4-BE49-F238E27FC236}">
                <a16:creationId xmlns:a16="http://schemas.microsoft.com/office/drawing/2014/main" id="{D2DAC7ED-E7D0-4D43-AFD5-047FDD9066B6}"/>
              </a:ext>
            </a:extLst>
          </p:cNvPr>
          <p:cNvSpPr/>
          <p:nvPr/>
        </p:nvSpPr>
        <p:spPr>
          <a:xfrm>
            <a:off x="1189706" y="1389257"/>
            <a:ext cx="11654188" cy="843535"/>
          </a:xfrm>
          <a:prstGeom prst="rect">
            <a:avLst/>
          </a:prstGeom>
        </p:spPr>
        <p:txBody>
          <a:bodyPr wrap="square" lIns="179259" tIns="143407" rIns="179259" bIns="143407">
            <a:spAutoFit/>
          </a:bodyPr>
          <a:lstStyle/>
          <a:p>
            <a:pPr defTabSz="914139">
              <a:lnSpc>
                <a:spcPct val="90000"/>
              </a:lnSpc>
              <a:defRPr/>
            </a:pPr>
            <a: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a:t>
            </a:r>
            <a:b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96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discover, try, and give feedback on new technologies before general availability</a:t>
            </a:r>
          </a:p>
        </p:txBody>
      </p:sp>
      <p:sp>
        <p:nvSpPr>
          <p:cNvPr id="43" name="Rectangle 42"/>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TextBox 77">
            <a:extLst/>
          </p:cNvPr>
          <p:cNvSpPr txBox="1"/>
          <p:nvPr/>
        </p:nvSpPr>
        <p:spPr>
          <a:xfrm>
            <a:off x="4826805" y="5616882"/>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a:t>
            </a:r>
          </a:p>
        </p:txBody>
      </p:sp>
      <p:sp>
        <p:nvSpPr>
          <p:cNvPr id="79" name="Rectangle 78">
            <a:extLst/>
          </p:cNvPr>
          <p:cNvSpPr/>
          <p:nvPr/>
        </p:nvSpPr>
        <p:spPr>
          <a:xfrm>
            <a:off x="4700595" y="6021604"/>
            <a:ext cx="2940141"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Distance matrices</a:t>
            </a:r>
          </a:p>
        </p:txBody>
      </p:sp>
      <p:sp>
        <p:nvSpPr>
          <p:cNvPr id="80" name="TextBox 79">
            <a:extLst/>
          </p:cNvPr>
          <p:cNvSpPr txBox="1"/>
          <p:nvPr/>
        </p:nvSpPr>
        <p:spPr>
          <a:xfrm>
            <a:off x="1400521" y="3645424"/>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a:t>
            </a:r>
          </a:p>
        </p:txBody>
      </p:sp>
      <p:sp>
        <p:nvSpPr>
          <p:cNvPr id="81" name="Rectangle 80">
            <a:extLst/>
          </p:cNvPr>
          <p:cNvSpPr/>
          <p:nvPr/>
        </p:nvSpPr>
        <p:spPr>
          <a:xfrm>
            <a:off x="1395775" y="3981007"/>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Gesture based controls</a:t>
            </a:r>
          </a:p>
        </p:txBody>
      </p:sp>
      <p:sp>
        <p:nvSpPr>
          <p:cNvPr id="82" name="TextBox 81">
            <a:extLst/>
          </p:cNvPr>
          <p:cNvSpPr txBox="1"/>
          <p:nvPr/>
        </p:nvSpPr>
        <p:spPr>
          <a:xfrm>
            <a:off x="4721935" y="3645424"/>
            <a:ext cx="2897461"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a:t>
            </a:r>
          </a:p>
        </p:txBody>
      </p:sp>
      <p:sp>
        <p:nvSpPr>
          <p:cNvPr id="83" name="Rectangle 82">
            <a:extLst/>
          </p:cNvPr>
          <p:cNvSpPr/>
          <p:nvPr/>
        </p:nvSpPr>
        <p:spPr>
          <a:xfrm>
            <a:off x="4826220" y="3981007"/>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Event associated with Wikipedia</a:t>
            </a:r>
          </a:p>
        </p:txBody>
      </p:sp>
      <p:sp>
        <p:nvSpPr>
          <p:cNvPr id="84" name="TextBox 83">
            <a:extLst/>
          </p:cNvPr>
          <p:cNvSpPr txBox="1"/>
          <p:nvPr/>
        </p:nvSpPr>
        <p:spPr>
          <a:xfrm>
            <a:off x="8267051" y="3645424"/>
            <a:ext cx="259545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a:t>
            </a:r>
          </a:p>
        </p:txBody>
      </p:sp>
      <p:sp>
        <p:nvSpPr>
          <p:cNvPr id="85" name="Rectangle 84">
            <a:extLst/>
          </p:cNvPr>
          <p:cNvSpPr/>
          <p:nvPr/>
        </p:nvSpPr>
        <p:spPr>
          <a:xfrm>
            <a:off x="8220330" y="3981007"/>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Route logistics</a:t>
            </a:r>
          </a:p>
        </p:txBody>
      </p:sp>
      <p:sp>
        <p:nvSpPr>
          <p:cNvPr id="86" name="TextBox 85">
            <a:extLst/>
          </p:cNvPr>
          <p:cNvSpPr txBox="1"/>
          <p:nvPr/>
        </p:nvSpPr>
        <p:spPr>
          <a:xfrm>
            <a:off x="1338031" y="5616882"/>
            <a:ext cx="280438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a:t>
            </a:r>
          </a:p>
        </p:txBody>
      </p:sp>
      <p:sp>
        <p:nvSpPr>
          <p:cNvPr id="87" name="Rectangle 86">
            <a:extLst/>
          </p:cNvPr>
          <p:cNvSpPr/>
          <p:nvPr/>
        </p:nvSpPr>
        <p:spPr>
          <a:xfrm>
            <a:off x="1395775" y="6021604"/>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Isochrones calculations</a:t>
            </a:r>
          </a:p>
        </p:txBody>
      </p:sp>
      <p:sp>
        <p:nvSpPr>
          <p:cNvPr id="88" name="Rectangle 87">
            <a:extLst/>
          </p:cNvPr>
          <p:cNvSpPr/>
          <p:nvPr/>
        </p:nvSpPr>
        <p:spPr>
          <a:xfrm>
            <a:off x="8220330" y="6021604"/>
            <a:ext cx="2688892" cy="286064"/>
          </a:xfrm>
          <a:prstGeom prst="rect">
            <a:avLst/>
          </a:prstGeom>
        </p:spPr>
        <p:txBody>
          <a:bodyPr wrap="square">
            <a:spAutoFit/>
          </a:bodyPr>
          <a:lstStyle/>
          <a:p>
            <a:pPr algn="ctr" defTabSz="914139">
              <a:lnSpc>
                <a:spcPct val="90000"/>
              </a:lnSpc>
              <a:spcAft>
                <a:spcPts val="575"/>
              </a:spcAft>
              <a:defRPr/>
            </a:pPr>
            <a:r>
              <a:rPr lang="en-US" sz="137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Score location attractiveness</a:t>
            </a:r>
          </a:p>
        </p:txBody>
      </p:sp>
      <p:sp>
        <p:nvSpPr>
          <p:cNvPr id="89" name="TextBox 88">
            <a:extLst/>
          </p:cNvPr>
          <p:cNvSpPr txBox="1"/>
          <p:nvPr/>
        </p:nvSpPr>
        <p:spPr>
          <a:xfrm>
            <a:off x="8358890" y="5616882"/>
            <a:ext cx="2411776"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a:t>
            </a:r>
          </a:p>
        </p:txBody>
      </p:sp>
      <p:grpSp>
        <p:nvGrpSpPr>
          <p:cNvPr id="8" name="Group 7"/>
          <p:cNvGrpSpPr/>
          <p:nvPr/>
        </p:nvGrpSpPr>
        <p:grpSpPr>
          <a:xfrm>
            <a:off x="2202442" y="2506441"/>
            <a:ext cx="1075558" cy="1075558"/>
            <a:chOff x="2246042" y="2265784"/>
            <a:chExt cx="1097280" cy="1097280"/>
          </a:xfrm>
        </p:grpSpPr>
        <p:sp>
          <p:nvSpPr>
            <p:cNvPr id="91" name="Oval 90"/>
            <p:cNvSpPr/>
            <p:nvPr/>
          </p:nvSpPr>
          <p:spPr bwMode="auto">
            <a:xfrm>
              <a:off x="2246042"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2531778"/>
              <a:ext cx="672172" cy="592422"/>
            </a:xfrm>
            <a:prstGeom prst="rect">
              <a:avLst/>
            </a:prstGeom>
          </p:spPr>
        </p:pic>
      </p:grpSp>
      <p:grpSp>
        <p:nvGrpSpPr>
          <p:cNvPr id="11" name="Group 10"/>
          <p:cNvGrpSpPr/>
          <p:nvPr/>
        </p:nvGrpSpPr>
        <p:grpSpPr>
          <a:xfrm>
            <a:off x="5632887" y="2506441"/>
            <a:ext cx="1075558" cy="1075558"/>
            <a:chOff x="5745770" y="2265784"/>
            <a:chExt cx="1097280" cy="1097280"/>
          </a:xfrm>
        </p:grpSpPr>
        <p:sp>
          <p:nvSpPr>
            <p:cNvPr id="94" name="Oval 93"/>
            <p:cNvSpPr/>
            <p:nvPr/>
          </p:nvSpPr>
          <p:spPr bwMode="auto">
            <a:xfrm>
              <a:off x="5745770"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8" name="Picture 10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2531778"/>
              <a:ext cx="672172" cy="592422"/>
            </a:xfrm>
            <a:prstGeom prst="rect">
              <a:avLst/>
            </a:prstGeom>
          </p:spPr>
        </p:pic>
      </p:grpSp>
      <p:grpSp>
        <p:nvGrpSpPr>
          <p:cNvPr id="12" name="Group 11"/>
          <p:cNvGrpSpPr/>
          <p:nvPr/>
        </p:nvGrpSpPr>
        <p:grpSpPr>
          <a:xfrm>
            <a:off x="9026998" y="2506441"/>
            <a:ext cx="1075558" cy="1075558"/>
            <a:chOff x="9208431" y="2265784"/>
            <a:chExt cx="1097280" cy="1097280"/>
          </a:xfrm>
        </p:grpSpPr>
        <p:sp>
          <p:nvSpPr>
            <p:cNvPr id="97" name="Oval 96"/>
            <p:cNvSpPr/>
            <p:nvPr/>
          </p:nvSpPr>
          <p:spPr bwMode="auto">
            <a:xfrm>
              <a:off x="9208431" y="2265784"/>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2531778"/>
              <a:ext cx="672172" cy="592422"/>
            </a:xfrm>
            <a:prstGeom prst="rect">
              <a:avLst/>
            </a:prstGeom>
          </p:spPr>
        </p:pic>
      </p:grpSp>
      <p:grpSp>
        <p:nvGrpSpPr>
          <p:cNvPr id="9" name="Group 8"/>
          <p:cNvGrpSpPr/>
          <p:nvPr/>
        </p:nvGrpSpPr>
        <p:grpSpPr>
          <a:xfrm>
            <a:off x="2202442" y="4477970"/>
            <a:ext cx="1075558" cy="1075558"/>
            <a:chOff x="2246042" y="4538388"/>
            <a:chExt cx="1097280" cy="1097280"/>
          </a:xfrm>
        </p:grpSpPr>
        <p:sp>
          <p:nvSpPr>
            <p:cNvPr id="100" name="Oval 99"/>
            <p:cNvSpPr/>
            <p:nvPr/>
          </p:nvSpPr>
          <p:spPr bwMode="auto">
            <a:xfrm>
              <a:off x="2246042"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1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596" y="4810521"/>
              <a:ext cx="672172" cy="592422"/>
            </a:xfrm>
            <a:prstGeom prst="rect">
              <a:avLst/>
            </a:prstGeom>
          </p:spPr>
        </p:pic>
      </p:grpSp>
      <p:grpSp>
        <p:nvGrpSpPr>
          <p:cNvPr id="10" name="Group 9"/>
          <p:cNvGrpSpPr/>
          <p:nvPr/>
        </p:nvGrpSpPr>
        <p:grpSpPr>
          <a:xfrm>
            <a:off x="5632887" y="4477970"/>
            <a:ext cx="1075558" cy="1075558"/>
            <a:chOff x="5745770" y="4538388"/>
            <a:chExt cx="1097280" cy="1097280"/>
          </a:xfrm>
        </p:grpSpPr>
        <p:sp>
          <p:nvSpPr>
            <p:cNvPr id="103" name="Oval 102"/>
            <p:cNvSpPr/>
            <p:nvPr/>
          </p:nvSpPr>
          <p:spPr bwMode="auto">
            <a:xfrm>
              <a:off x="5745770"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746" y="4810521"/>
              <a:ext cx="672172" cy="592422"/>
            </a:xfrm>
            <a:prstGeom prst="rect">
              <a:avLst/>
            </a:prstGeom>
          </p:spPr>
        </p:pic>
      </p:grpSp>
      <p:grpSp>
        <p:nvGrpSpPr>
          <p:cNvPr id="13" name="Group 12"/>
          <p:cNvGrpSpPr/>
          <p:nvPr/>
        </p:nvGrpSpPr>
        <p:grpSpPr>
          <a:xfrm>
            <a:off x="9026998" y="4477970"/>
            <a:ext cx="1075558" cy="1075558"/>
            <a:chOff x="9208431" y="4538388"/>
            <a:chExt cx="1097280" cy="1097280"/>
          </a:xfrm>
        </p:grpSpPr>
        <p:sp>
          <p:nvSpPr>
            <p:cNvPr id="106" name="Oval 105"/>
            <p:cNvSpPr/>
            <p:nvPr/>
          </p:nvSpPr>
          <p:spPr bwMode="auto">
            <a:xfrm>
              <a:off x="9208431" y="4538388"/>
              <a:ext cx="1097280" cy="10972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2" name="Picture 1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660" y="4810521"/>
              <a:ext cx="672172" cy="592422"/>
            </a:xfrm>
            <a:prstGeom prst="rect">
              <a:avLst/>
            </a:prstGeom>
          </p:spPr>
        </p:pic>
      </p:grpSp>
      <p:grpSp>
        <p:nvGrpSpPr>
          <p:cNvPr id="3" name="Group 2">
            <a:extLst>
              <a:ext uri="{FF2B5EF4-FFF2-40B4-BE49-F238E27FC236}">
                <a16:creationId xmlns:a16="http://schemas.microsoft.com/office/drawing/2014/main" id="{5D9D6020-22B1-49BA-BCE1-9029ACC15F25}"/>
              </a:ext>
            </a:extLst>
          </p:cNvPr>
          <p:cNvGrpSpPr/>
          <p:nvPr/>
        </p:nvGrpSpPr>
        <p:grpSpPr>
          <a:xfrm>
            <a:off x="864" y="254613"/>
            <a:ext cx="1188839" cy="956984"/>
            <a:chOff x="881" y="259222"/>
            <a:chExt cx="1212678" cy="976174"/>
          </a:xfrm>
        </p:grpSpPr>
        <p:sp>
          <p:nvSpPr>
            <p:cNvPr id="48" name="Rectangle 47"/>
            <p:cNvSpPr/>
            <p:nvPr/>
          </p:nvSpPr>
          <p:spPr bwMode="auto">
            <a:xfrm>
              <a:off x="881" y="259222"/>
              <a:ext cx="1212678" cy="9761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reeform 5">
              <a:extLst>
                <a:ext uri="{FF2B5EF4-FFF2-40B4-BE49-F238E27FC236}">
                  <a16:creationId xmlns:a16="http://schemas.microsoft.com/office/drawing/2014/main" id="{6A0A42F5-0DBB-431F-947F-1E02AC3265FC}"/>
                </a:ext>
              </a:extLst>
            </p:cNvPr>
            <p:cNvSpPr>
              <a:spLocks/>
            </p:cNvSpPr>
            <p:nvPr/>
          </p:nvSpPr>
          <p:spPr bwMode="auto">
            <a:xfrm>
              <a:off x="393021" y="525567"/>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302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0-#ppt_w/2"/>
                                          </p:val>
                                        </p:tav>
                                        <p:tav tm="100000">
                                          <p:val>
                                            <p:strVal val="#ppt_x"/>
                                          </p:val>
                                        </p:tav>
                                      </p:tavLst>
                                    </p:anim>
                                    <p:anim calcmode="lin" valueType="num">
                                      <p:cBhvr additive="base">
                                        <p:cTn id="13" dur="500" fill="hold"/>
                                        <p:tgtEl>
                                          <p:spTgt spid="51"/>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par>
                                <p:cTn id="29" presetID="53" presetClass="entr" presetSubtype="16"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animEffect transition="in" filter="fade">
                                      <p:cBhvr>
                                        <p:cTn id="38" dur="500"/>
                                        <p:tgtEl>
                                          <p:spTgt spid="10"/>
                                        </p:tgtEl>
                                      </p:cBhvr>
                                    </p:animEffect>
                                  </p:childTnLst>
                                </p:cTn>
                              </p:par>
                              <p:par>
                                <p:cTn id="39" presetID="53" presetClass="entr" presetSubtype="16"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fade">
                                      <p:cBhvr>
                                        <p:cTn id="56" dur="500"/>
                                        <p:tgtEl>
                                          <p:spTgt spid="8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fade">
                                      <p:cBhvr>
                                        <p:cTn id="62" dur="500"/>
                                        <p:tgtEl>
                                          <p:spTgt spid="7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500"/>
                                        <p:tgtEl>
                                          <p:spTgt spid="8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p:bldP spid="78" grpId="0"/>
      <p:bldP spid="79" grpId="0"/>
      <p:bldP spid="80" grpId="0"/>
      <p:bldP spid="81" grpId="0"/>
      <p:bldP spid="82" grpId="0"/>
      <p:bldP spid="83" grpId="0"/>
      <p:bldP spid="84" grpId="0"/>
      <p:bldP spid="85" grpId="0"/>
      <p:bldP spid="86" grpId="0"/>
      <p:bldP spid="87" grpId="0"/>
      <p:bldP spid="88" grpId="0"/>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9CE4CF-32D6-4F51-AEA4-AEE46705DEEB}"/>
              </a:ext>
            </a:extLst>
          </p:cNvPr>
          <p:cNvGrpSpPr/>
          <p:nvPr/>
        </p:nvGrpSpPr>
        <p:grpSpPr>
          <a:xfrm>
            <a:off x="6450744" y="1777362"/>
            <a:ext cx="5296755" cy="3303276"/>
            <a:chOff x="5527174" y="-1276"/>
            <a:chExt cx="6220326" cy="3879253"/>
          </a:xfrm>
        </p:grpSpPr>
        <p:pic>
          <p:nvPicPr>
            <p:cNvPr id="7" name="Picture 6"/>
            <p:cNvPicPr>
              <a:picLocks noChangeAspect="1"/>
            </p:cNvPicPr>
            <p:nvPr/>
          </p:nvPicPr>
          <p:blipFill>
            <a:blip r:embed="rId3"/>
            <a:stretch>
              <a:fillRect/>
            </a:stretch>
          </p:blipFill>
          <p:spPr>
            <a:xfrm>
              <a:off x="5638800" y="457200"/>
              <a:ext cx="6108700" cy="3420777"/>
            </a:xfrm>
            <a:prstGeom prst="rect">
              <a:avLst/>
            </a:prstGeom>
          </p:spPr>
        </p:pic>
        <p:sp>
          <p:nvSpPr>
            <p:cNvPr id="8" name="Rectangle 7"/>
            <p:cNvSpPr/>
            <p:nvPr/>
          </p:nvSpPr>
          <p:spPr>
            <a:xfrm>
              <a:off x="5527174" y="-1276"/>
              <a:ext cx="2420856" cy="369332"/>
            </a:xfrm>
            <a:prstGeom prst="rect">
              <a:avLst/>
            </a:prstGeom>
          </p:spPr>
          <p:txBody>
            <a:bodyPr wrap="none">
              <a:spAutoFit/>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84066">
                        <a:srgbClr val="FFFFFF"/>
                      </a:gs>
                      <a:gs pos="57576">
                        <a:srgbClr val="FFFFFF"/>
                      </a:gs>
                    </a:gsLst>
                    <a:lin ang="5400000" scaled="0"/>
                  </a:gradFill>
                  <a:effectLst/>
                  <a:uLnTx/>
                  <a:uFillTx/>
                  <a:latin typeface="Segoe UI"/>
                  <a:ea typeface="+mn-ea"/>
                  <a:cs typeface="Segoe UI Semilight" panose="020B0402040204020203" pitchFamily="34" charset="0"/>
                </a:rPr>
                <a:t>INTELLIGENT KIOSK</a:t>
              </a:r>
            </a:p>
          </p:txBody>
        </p:sp>
      </p:grpSp>
      <p:sp>
        <p:nvSpPr>
          <p:cNvPr id="3" name="Title 2">
            <a:extLst>
              <a:ext uri="{FF2B5EF4-FFF2-40B4-BE49-F238E27FC236}">
                <a16:creationId xmlns:a16="http://schemas.microsoft.com/office/drawing/2014/main" id="{1C85DE58-7E61-4F4B-936C-5670D5CF22BB}"/>
              </a:ext>
            </a:extLst>
          </p:cNvPr>
          <p:cNvSpPr>
            <a:spLocks noGrp="1"/>
          </p:cNvSpPr>
          <p:nvPr>
            <p:ph type="title"/>
          </p:nvPr>
        </p:nvSpPr>
        <p:spPr/>
        <p:txBody>
          <a:bodyPr/>
          <a:lstStyle/>
          <a:p>
            <a:r>
              <a:rPr lang="en-US"/>
              <a:t>DEMONSTRATIONS</a:t>
            </a:r>
          </a:p>
        </p:txBody>
      </p:sp>
    </p:spTree>
    <p:extLst>
      <p:ext uri="{BB962C8B-B14F-4D97-AF65-F5344CB8AC3E}">
        <p14:creationId xmlns:p14="http://schemas.microsoft.com/office/powerpoint/2010/main" val="824403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830760" y="3900714"/>
            <a:ext cx="763552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From faces to feelings, allow your </a:t>
            </a:r>
            <a:b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apps to understand images and video</a:t>
            </a:r>
          </a:p>
        </p:txBody>
      </p:sp>
      <p:sp>
        <p:nvSpPr>
          <p:cNvPr id="27" name="Rectangle 26"/>
          <p:cNvSpPr/>
          <p:nvPr/>
        </p:nvSpPr>
        <p:spPr>
          <a:xfrm>
            <a:off x="3830760" y="5076629"/>
            <a:ext cx="7519411" cy="646331"/>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Computer Vision | Content Moderator | Emotion | Face | Video Indexer | Custom Vision Service</a:t>
            </a:r>
          </a:p>
        </p:txBody>
      </p:sp>
      <p:sp>
        <p:nvSpPr>
          <p:cNvPr id="2" name="Title 1">
            <a:extLst>
              <a:ext uri="{FF2B5EF4-FFF2-40B4-BE49-F238E27FC236}">
                <a16:creationId xmlns:a16="http://schemas.microsoft.com/office/drawing/2014/main" id="{CF9C686F-4DAF-4D02-9CD4-64E8837ADE68}"/>
              </a:ext>
            </a:extLst>
          </p:cNvPr>
          <p:cNvSpPr>
            <a:spLocks noGrp="1"/>
          </p:cNvSpPr>
          <p:nvPr>
            <p:ph type="title"/>
          </p:nvPr>
        </p:nvSpPr>
        <p:spPr>
          <a:xfrm>
            <a:off x="269240" y="3891410"/>
            <a:ext cx="3010989" cy="1814065"/>
          </a:xfrm>
        </p:spPr>
        <p:txBody>
          <a:bodyPr/>
          <a:lstStyle/>
          <a:p>
            <a:r>
              <a:rPr lang="en-US"/>
              <a:t>VISION</a:t>
            </a:r>
          </a:p>
        </p:txBody>
      </p:sp>
      <p:pic>
        <p:nvPicPr>
          <p:cNvPr id="7" name="Picture 6">
            <a:extLst>
              <a:ext uri="{FF2B5EF4-FFF2-40B4-BE49-F238E27FC236}">
                <a16:creationId xmlns:a16="http://schemas.microsoft.com/office/drawing/2014/main" id="{658B7469-C7FD-48A5-AD20-CDC054432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2982810"/>
            <a:ext cx="838542" cy="838542"/>
          </a:xfrm>
          <a:prstGeom prst="rect">
            <a:avLst/>
          </a:prstGeom>
        </p:spPr>
      </p:pic>
    </p:spTree>
    <p:extLst>
      <p:ext uri="{BB962C8B-B14F-4D97-AF65-F5344CB8AC3E}">
        <p14:creationId xmlns:p14="http://schemas.microsoft.com/office/powerpoint/2010/main" val="160001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27" r="26651" b="6652"/>
          <a:stretch/>
        </p:blipFill>
        <p:spPr bwMode="auto">
          <a:xfrm>
            <a:off x="5638800" y="2674"/>
            <a:ext cx="6569012" cy="6855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958640"/>
            <a:ext cx="5067300" cy="4689489"/>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Analyze an image</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OCR</a:t>
            </a:r>
            <a:endPar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Generate thumbnail</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key content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Recognize celebrities</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recognize </a:t>
            </a: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200K celebrities from business, politics, sports and entertainment around </a:t>
            </a:r>
            <a:b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the world</a:t>
            </a: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Computer </a:t>
            </a:r>
            <a:br>
              <a:rPr lang="en-US" sz="4800" dirty="0"/>
            </a:br>
            <a:r>
              <a:rPr lang="en-US" sz="4800" dirty="0"/>
              <a:t>Vision API</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0052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Effect transition="in" filter="fade">
                                      <p:cBhvr>
                                        <p:cTn id="31" dur="500"/>
                                        <p:tgtEl>
                                          <p:spTgt spid="1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xEl>
                                              <p:pRg st="7" end="7"/>
                                            </p:txEl>
                                          </p:spTgt>
                                        </p:tgtEl>
                                        <p:attrNameLst>
                                          <p:attrName>style.visibility</p:attrName>
                                        </p:attrNameLst>
                                      </p:cBhvr>
                                      <p:to>
                                        <p:strVal val="visible"/>
                                      </p:to>
                                    </p:set>
                                    <p:animEffect transition="in" filter="fade">
                                      <p:cBhvr>
                                        <p:cTn id="34"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70511A-B6A9-48D1-996B-CAD3249B4E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20" t="1414" r="20107" b="547"/>
          <a:stretch/>
        </p:blipFill>
        <p:spPr>
          <a:xfrm>
            <a:off x="5638800" y="0"/>
            <a:ext cx="6565392"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325903"/>
            <a:ext cx="5067300" cy="533069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Type of image</a:t>
            </a:r>
            <a:endPar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763588" rtl="0" eaLnBrk="1" fontAlgn="auto" latinLnBrk="0" hangingPunct="1">
              <a:lnSpc>
                <a:spcPct val="90000"/>
              </a:lnSpc>
              <a:spcBef>
                <a:spcPts val="600"/>
              </a:spcBef>
              <a:spcAft>
                <a:spcPts val="0"/>
              </a:spcAft>
              <a:buClrTx/>
              <a:buSzTx/>
              <a:buFontTx/>
              <a:buNone/>
              <a:tabLst>
                <a:tab pos="2225675"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Clip Art Type 	0 Non-clipart</a:t>
            </a:r>
          </a:p>
          <a:p>
            <a:pPr marL="0" marR="0" lvl="0" indent="0" algn="l" defTabSz="895838" rtl="0" eaLnBrk="1" fontAlgn="auto" latinLnBrk="0" hangingPunct="1">
              <a:lnSpc>
                <a:spcPct val="90000"/>
              </a:lnSpc>
              <a:spcBef>
                <a:spcPts val="600"/>
              </a:spcBef>
              <a:spcAft>
                <a:spcPts val="0"/>
              </a:spcAft>
              <a:buClrTx/>
              <a:buSzTx/>
              <a:buFontTx/>
              <a:buNone/>
              <a:tabLst>
                <a:tab pos="2225675"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Line Drawing Type 	0 Non-Line Drawing</a:t>
            </a:r>
          </a:p>
          <a:p>
            <a:pPr marL="0" marR="0" lvl="0" indent="0" algn="l" defTabSz="74295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Black &amp; White Image 	False</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Content of image</a:t>
            </a:r>
            <a:endParaRPr kumimoji="0" lang="en-US" altLang="zh-CN"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1431925" marR="0" lvl="0" indent="-1431925" algn="l" defTabSz="72390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Categories	</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“name”: “</a:t>
            </a:r>
            <a:r>
              <a:rPr kumimoji="0" lang="en-US" sz="11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people_swimming</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b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“score”: 0.099609375 }]</a:t>
            </a:r>
          </a:p>
          <a:p>
            <a:pPr marL="1431925" marR="0" lvl="0" indent="-1431925" algn="l" defTabSz="798513"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Content	False</a:t>
            </a:r>
          </a:p>
          <a:p>
            <a:pPr marL="1431925" marR="0" lvl="0" indent="-1431925" algn="l" defTabSz="798513"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Adult Score	0.18533889949321747</a:t>
            </a:r>
          </a:p>
          <a:p>
            <a:pPr marL="1431925" marR="0" lvl="0" indent="-1431925" algn="l" defTabSz="798513"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Faces	</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“age”: 27, “gender”: “Male”, “</a:t>
            </a:r>
            <a:r>
              <a:rPr kumimoji="0" lang="en-US" sz="11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faceRectangle</a:t>
            </a: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a:t>
            </a:r>
            <a:b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{“left”: 472, “top”: 258, “width”: 199, “height”: 199}}]</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Image colors</a:t>
            </a:r>
          </a:p>
          <a:p>
            <a:pPr marL="0" marR="0" lvl="0" indent="0" algn="l" defTabSz="730250" rtl="0" eaLnBrk="1" fontAlgn="auto" latinLnBrk="0" hangingPunct="1">
              <a:lnSpc>
                <a:spcPct val="90000"/>
              </a:lnSpc>
              <a:spcBef>
                <a:spcPts val="600"/>
              </a:spcBef>
              <a:spcAft>
                <a:spcPts val="0"/>
              </a:spcAft>
              <a:buClrTx/>
              <a:buSzTx/>
              <a:buFontTx/>
              <a:buNone/>
              <a:tabLst>
                <a:tab pos="2798763"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Background		White</a:t>
            </a:r>
          </a:p>
          <a:p>
            <a:pPr marL="0" marR="0" lvl="0" indent="0" algn="l" defTabSz="730250" rtl="0" eaLnBrk="1" fontAlgn="auto" latinLnBrk="0" hangingPunct="1">
              <a:lnSpc>
                <a:spcPct val="90000"/>
              </a:lnSpc>
              <a:spcBef>
                <a:spcPts val="600"/>
              </a:spcBef>
              <a:spcAft>
                <a:spcPts val="0"/>
              </a:spcAft>
              <a:buClrTx/>
              <a:buSzTx/>
              <a:buFontTx/>
              <a:buNone/>
              <a:tabLst>
                <a:tab pos="2917825" algn="l"/>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 Foreground		Grey</a:t>
            </a:r>
          </a:p>
          <a:p>
            <a:pPr marL="0" marR="0" lvl="0" indent="0" algn="l" defTabSz="73025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Dominant Colors			White</a:t>
            </a:r>
          </a:p>
          <a:p>
            <a:pPr marL="0" marR="0" lvl="0" indent="0" algn="l" defTabSz="730250" rtl="0" eaLnBrk="1" fontAlgn="auto"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Accent Color</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Analyze image </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CDE24A4A-432D-4CAE-A23D-E6CAC2513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1354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Effect transition="in" filter="fade">
                                      <p:cBhvr>
                                        <p:cTn id="13" dur="500"/>
                                        <p:tgtEl>
                                          <p:spTgt spid="1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3" end="3"/>
                                            </p:txEl>
                                          </p:spTgt>
                                        </p:tgtEl>
                                        <p:attrNameLst>
                                          <p:attrName>style.visibility</p:attrName>
                                        </p:attrNameLst>
                                      </p:cBhvr>
                                      <p:to>
                                        <p:strVal val="visible"/>
                                      </p:to>
                                    </p:set>
                                    <p:animEffect transition="in" filter="fade">
                                      <p:cBhvr>
                                        <p:cTn id="16" dur="500"/>
                                        <p:tgtEl>
                                          <p:spTgt spid="1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animEffect transition="in" filter="fade">
                                      <p:cBhvr>
                                        <p:cTn id="21" dur="500"/>
                                        <p:tgtEl>
                                          <p:spTgt spid="1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xEl>
                                              <p:pRg st="5" end="5"/>
                                            </p:txEl>
                                          </p:spTgt>
                                        </p:tgtEl>
                                        <p:attrNameLst>
                                          <p:attrName>style.visibility</p:attrName>
                                        </p:attrNameLst>
                                      </p:cBhvr>
                                      <p:to>
                                        <p:strVal val="visible"/>
                                      </p:to>
                                    </p:set>
                                    <p:animEffect transition="in" filter="fade">
                                      <p:cBhvr>
                                        <p:cTn id="24" dur="500"/>
                                        <p:tgtEl>
                                          <p:spTgt spid="1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6" end="6"/>
                                            </p:txEl>
                                          </p:spTgt>
                                        </p:tgtEl>
                                        <p:attrNameLst>
                                          <p:attrName>style.visibility</p:attrName>
                                        </p:attrNameLst>
                                      </p:cBhvr>
                                      <p:to>
                                        <p:strVal val="visible"/>
                                      </p:to>
                                    </p:set>
                                    <p:animEffect transition="in" filter="fade">
                                      <p:cBhvr>
                                        <p:cTn id="27" dur="500"/>
                                        <p:tgtEl>
                                          <p:spTgt spid="1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xEl>
                                              <p:pRg st="7" end="7"/>
                                            </p:txEl>
                                          </p:spTgt>
                                        </p:tgtEl>
                                        <p:attrNameLst>
                                          <p:attrName>style.visibility</p:attrName>
                                        </p:attrNameLst>
                                      </p:cBhvr>
                                      <p:to>
                                        <p:strVal val="visible"/>
                                      </p:to>
                                    </p:set>
                                    <p:animEffect transition="in" filter="fade">
                                      <p:cBhvr>
                                        <p:cTn id="30" dur="500"/>
                                        <p:tgtEl>
                                          <p:spTgt spid="1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xEl>
                                              <p:pRg st="8" end="8"/>
                                            </p:txEl>
                                          </p:spTgt>
                                        </p:tgtEl>
                                        <p:attrNameLst>
                                          <p:attrName>style.visibility</p:attrName>
                                        </p:attrNameLst>
                                      </p:cBhvr>
                                      <p:to>
                                        <p:strVal val="visible"/>
                                      </p:to>
                                    </p:set>
                                    <p:animEffect transition="in" filter="fade">
                                      <p:cBhvr>
                                        <p:cTn id="33" dur="500"/>
                                        <p:tgtEl>
                                          <p:spTgt spid="16">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xEl>
                                              <p:pRg st="9" end="9"/>
                                            </p:txEl>
                                          </p:spTgt>
                                        </p:tgtEl>
                                        <p:attrNameLst>
                                          <p:attrName>style.visibility</p:attrName>
                                        </p:attrNameLst>
                                      </p:cBhvr>
                                      <p:to>
                                        <p:strVal val="visible"/>
                                      </p:to>
                                    </p:set>
                                    <p:animEffect transition="in" filter="fade">
                                      <p:cBhvr>
                                        <p:cTn id="38" dur="500"/>
                                        <p:tgtEl>
                                          <p:spTgt spid="16">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xEl>
                                              <p:pRg st="10" end="10"/>
                                            </p:txEl>
                                          </p:spTgt>
                                        </p:tgtEl>
                                        <p:attrNameLst>
                                          <p:attrName>style.visibility</p:attrName>
                                        </p:attrNameLst>
                                      </p:cBhvr>
                                      <p:to>
                                        <p:strVal val="visible"/>
                                      </p:to>
                                    </p:set>
                                    <p:animEffect transition="in" filter="fade">
                                      <p:cBhvr>
                                        <p:cTn id="41" dur="500"/>
                                        <p:tgtEl>
                                          <p:spTgt spid="16">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xEl>
                                              <p:pRg st="11" end="11"/>
                                            </p:txEl>
                                          </p:spTgt>
                                        </p:tgtEl>
                                        <p:attrNameLst>
                                          <p:attrName>style.visibility</p:attrName>
                                        </p:attrNameLst>
                                      </p:cBhvr>
                                      <p:to>
                                        <p:strVal val="visible"/>
                                      </p:to>
                                    </p:set>
                                    <p:animEffect transition="in" filter="fade">
                                      <p:cBhvr>
                                        <p:cTn id="44" dur="500"/>
                                        <p:tgtEl>
                                          <p:spTgt spid="16">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xEl>
                                              <p:pRg st="12" end="12"/>
                                            </p:txEl>
                                          </p:spTgt>
                                        </p:tgtEl>
                                        <p:attrNameLst>
                                          <p:attrName>style.visibility</p:attrName>
                                        </p:attrNameLst>
                                      </p:cBhvr>
                                      <p:to>
                                        <p:strVal val="visible"/>
                                      </p:to>
                                    </p:set>
                                    <p:animEffect transition="in" filter="fade">
                                      <p:cBhvr>
                                        <p:cTn id="47" dur="500"/>
                                        <p:tgtEl>
                                          <p:spTgt spid="16">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xEl>
                                              <p:pRg st="13" end="13"/>
                                            </p:txEl>
                                          </p:spTgt>
                                        </p:tgtEl>
                                        <p:attrNameLst>
                                          <p:attrName>style.visibility</p:attrName>
                                        </p:attrNameLst>
                                      </p:cBhvr>
                                      <p:to>
                                        <p:strVal val="visible"/>
                                      </p:to>
                                    </p:set>
                                    <p:animEffect transition="in" filter="fade">
                                      <p:cBhvr>
                                        <p:cTn id="50" dur="500"/>
                                        <p:tgtEl>
                                          <p:spTgt spid="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325903"/>
            <a:ext cx="5067300" cy="3096232"/>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Life is like riding </a:t>
            </a:r>
            <a:b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 bicycle</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To keep your </a:t>
            </a:r>
            <a:b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balance you must keep moving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OCR</a:t>
            </a:r>
          </a:p>
        </p:txBody>
      </p:sp>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638800" y="0"/>
            <a:ext cx="6565392" cy="6995160"/>
          </a:xfrm>
          <a:prstGeom prst="rect">
            <a:avLst/>
          </a:prstGeom>
        </p:spPr>
      </p:pic>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F536DBE4-071E-4EAC-B72B-28D6C58AE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96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txBox="1">
            <a:spLocks/>
          </p:cNvSpPr>
          <p:nvPr/>
        </p:nvSpPr>
        <p:spPr bwMode="ltGray">
          <a:xfrm>
            <a:off x="-2" y="2150415"/>
            <a:ext cx="12192002" cy="1158758"/>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0" normalizeH="0" baseline="0" noProof="0" dirty="0">
                <a:ln w="3175">
                  <a:noFill/>
                </a:ln>
                <a:gradFill>
                  <a:gsLst>
                    <a:gs pos="0">
                      <a:srgbClr val="FFFFFF"/>
                    </a:gs>
                    <a:gs pos="100000">
                      <a:srgbClr val="FFFFFF"/>
                    </a:gs>
                  </a:gsLst>
                  <a:lin ang="5400000" scaled="0"/>
                </a:gradFill>
                <a:effectLst/>
                <a:uLnTx/>
                <a:uFillTx/>
                <a:latin typeface="Segoe UI Light"/>
                <a:ea typeface="+mn-ea"/>
                <a:cs typeface="Segoe UI" pitchFamily="34" charset="0"/>
              </a:rPr>
              <a:t>Microsoft Cognitive Services</a:t>
            </a:r>
          </a:p>
        </p:txBody>
      </p:sp>
      <p:sp>
        <p:nvSpPr>
          <p:cNvPr id="58" name="Title 2"/>
          <p:cNvSpPr txBox="1">
            <a:spLocks/>
          </p:cNvSpPr>
          <p:nvPr/>
        </p:nvSpPr>
        <p:spPr>
          <a:xfrm>
            <a:off x="286461" y="5399420"/>
            <a:ext cx="7212733" cy="822959"/>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ts val="2840"/>
              </a:lnSpc>
              <a:spcBef>
                <a:spcPct val="0"/>
              </a:spcBef>
              <a:spcAft>
                <a:spcPts val="0"/>
              </a:spcAft>
              <a:buClrTx/>
              <a:buSzTx/>
              <a:buFontTx/>
              <a:buNone/>
              <a:tabLst/>
              <a:defRPr/>
            </a:pPr>
            <a:r>
              <a:rPr kumimoji="0" lang="en-US" sz="2200" b="0" i="0" u="none" strike="noStrike" kern="1200" cap="none" spc="-29" normalizeH="0" baseline="0" noProof="0">
                <a:ln w="3175">
                  <a:noFill/>
                </a:ln>
                <a:solidFill>
                  <a:srgbClr val="FFFFFF"/>
                </a:solidFill>
                <a:effectLst/>
                <a:uLnTx/>
                <a:uFillTx/>
                <a:latin typeface="Segoe UI Light"/>
                <a:ea typeface="+mn-ea"/>
                <a:cs typeface="Segoe UI" pitchFamily="34" charset="0"/>
              </a:rPr>
              <a:t>&lt;Speaker&gt;</a:t>
            </a:r>
          </a:p>
          <a:p>
            <a:pPr marL="0" marR="0" lvl="0" indent="0" algn="l" defTabSz="914192" rtl="0" eaLnBrk="1" fontAlgn="auto" latinLnBrk="0" hangingPunct="1">
              <a:lnSpc>
                <a:spcPts val="2840"/>
              </a:lnSpc>
              <a:spcBef>
                <a:spcPct val="0"/>
              </a:spcBef>
              <a:spcAft>
                <a:spcPts val="0"/>
              </a:spcAft>
              <a:buClrTx/>
              <a:buSzTx/>
              <a:buFontTx/>
              <a:buNone/>
              <a:tabLst/>
              <a:defRPr/>
            </a:pPr>
            <a:r>
              <a:rPr kumimoji="0" lang="en-US" sz="2200" b="0" i="0" u="none" strike="noStrike" kern="1200" cap="none" spc="-29" normalizeH="0" baseline="0" noProof="0">
                <a:ln w="3175">
                  <a:noFill/>
                </a:ln>
                <a:solidFill>
                  <a:srgbClr val="FFFFFF"/>
                </a:solidFill>
                <a:effectLst/>
                <a:uLnTx/>
                <a:uFillTx/>
                <a:latin typeface="Segoe UI Light"/>
                <a:ea typeface="+mn-ea"/>
                <a:cs typeface="Segoe UI" pitchFamily="34" charset="0"/>
              </a:rPr>
              <a:t>&lt;Title&gt;</a:t>
            </a:r>
          </a:p>
        </p:txBody>
      </p:sp>
      <p:pic>
        <p:nvPicPr>
          <p:cNvPr id="18" name="Picture 1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bwMode="gray">
          <a:xfrm>
            <a:off x="10049762" y="5897827"/>
            <a:ext cx="2142238" cy="960172"/>
          </a:xfrm>
          <a:prstGeom prst="rect">
            <a:avLst/>
          </a:prstGeom>
        </p:spPr>
      </p:pic>
      <p:sp>
        <p:nvSpPr>
          <p:cNvPr id="5" name="Text Placeholder 7"/>
          <p:cNvSpPr txBox="1">
            <a:spLocks/>
          </p:cNvSpPr>
          <p:nvPr/>
        </p:nvSpPr>
        <p:spPr>
          <a:xfrm>
            <a:off x="1158239" y="3506208"/>
            <a:ext cx="4937760" cy="731528"/>
          </a:xfrm>
          <a:prstGeom prst="rect">
            <a:avLst/>
          </a:prstGeo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bg1"/>
                </a:solidFill>
              </a:rPr>
              <a:t>&lt;Date&gt;</a:t>
            </a:r>
          </a:p>
        </p:txBody>
      </p:sp>
    </p:spTree>
    <p:extLst>
      <p:ext uri="{BB962C8B-B14F-4D97-AF65-F5344CB8AC3E}">
        <p14:creationId xmlns:p14="http://schemas.microsoft.com/office/powerpoint/2010/main" val="17762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638800" y="0"/>
            <a:ext cx="6565392"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325903"/>
            <a:ext cx="5067300" cy="4945969"/>
          </a:xfrm>
          <a:prstGeom prst="rect">
            <a:avLst/>
          </a:prstGeom>
        </p:spPr>
        <p:txBody>
          <a:bodyPr wrap="square" lIns="182880" tIns="146304" rIns="182880" bIns="146304">
            <a:spAutoFit/>
          </a:bodyPr>
          <a:lstStyle/>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"language":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en</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r>
              <a:rPr kumimoji="0" lang="en-US" sz="1400" b="0" i="0" u="none" strike="noStrike" kern="0" cap="none" spc="0" normalizeH="0" baseline="0" noProof="0" err="1">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boundingBox</a:t>
            </a: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28105">
                      <a:prstClr val="white"/>
                    </a:gs>
                    <a:gs pos="62000">
                      <a:prstClr val="white"/>
                    </a:gs>
                  </a:gsLst>
                  <a:lin ang="0" scaled="1"/>
                </a:gradFill>
                <a:effectLst/>
                <a:uLnTx/>
                <a:uFillTx/>
                <a:latin typeface="Consolas" panose="020B0609020204030204" pitchFamily="49" charset="0"/>
                <a:ea typeface="+mn-ea"/>
                <a:cs typeface="Consolas" panose="020B0609020204030204" pitchFamily="49" charset="0"/>
              </a:rPr>
              <a:t>. . .</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OCR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172DB310-47D3-431C-823D-3140B02BA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43237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0A18E3F-0643-44C1-B464-F58E7944A464}"/>
              </a:ext>
            </a:extLst>
          </p:cNvPr>
          <p:cNvPicPr>
            <a:picLocks noChangeAspect="1"/>
          </p:cNvPicPr>
          <p:nvPr/>
        </p:nvPicPr>
        <p:blipFill rotWithShape="1">
          <a:blip r:embed="rId3">
            <a:extLst>
              <a:ext uri="{28A0092B-C50C-407E-A947-70E740481C1C}">
                <a14:useLocalDpi xmlns:a14="http://schemas.microsoft.com/office/drawing/2010/main" val="0"/>
              </a:ext>
            </a:extLst>
          </a:blip>
          <a:srcRect l="1916" t="2517" r="1916" b="7413"/>
          <a:stretch/>
        </p:blipFill>
        <p:spPr>
          <a:xfrm>
            <a:off x="5638800" y="0"/>
            <a:ext cx="6565392"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OCR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7B91437-0A04-4012-A41B-5EBDCB937881}"/>
              </a:ext>
            </a:extLst>
          </p:cNvPr>
          <p:cNvSpPr/>
          <p:nvPr/>
        </p:nvSpPr>
        <p:spPr>
          <a:xfrm>
            <a:off x="266701" y="1325903"/>
            <a:ext cx="5067300" cy="303775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3600" b="0" i="0" u="none" strike="noStrike" kern="0" cap="none"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Good at</a:t>
            </a:r>
            <a:endParaRPr kumimoji="0" lang="en-US" altLang="zh-CN" sz="3200" b="0" i="0" u="none" strike="noStrike" kern="0" cap="none"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Scanned documents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Photos with text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Fine grained </a:t>
            </a:r>
            <a:b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0" cap="none"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location information</a:t>
            </a:r>
          </a:p>
        </p:txBody>
      </p:sp>
      <p:pic>
        <p:nvPicPr>
          <p:cNvPr id="9" name="Picture 8">
            <a:extLst>
              <a:ext uri="{FF2B5EF4-FFF2-40B4-BE49-F238E27FC236}">
                <a16:creationId xmlns:a16="http://schemas.microsoft.com/office/drawing/2014/main" id="{16FD7E9A-0B5C-4292-A716-825F570CC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271657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033745-9306-4A00-95CB-6B87D59BF76A}"/>
              </a:ext>
            </a:extLst>
          </p:cNvPr>
          <p:cNvSpPr/>
          <p:nvPr/>
        </p:nvSpPr>
        <p:spPr bwMode="auto">
          <a:xfrm>
            <a:off x="5638800" y="0"/>
            <a:ext cx="6595116"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0" y="0"/>
            <a:ext cx="5638800" cy="685800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r>
              <a:rPr lang="en-US" sz="4800"/>
              <a:t>Smart </a:t>
            </a:r>
            <a:br>
              <a:rPr lang="en-US" sz="4800"/>
            </a:br>
            <a:r>
              <a:rPr lang="en-US" sz="4800"/>
              <a:t>thumbnail</a:t>
            </a:r>
          </a:p>
        </p:txBody>
      </p:sp>
      <p:sp>
        <p:nvSpPr>
          <p:cNvPr id="29" name="Rectangle 28">
            <a:extLst>
              <a:ext uri="{FF2B5EF4-FFF2-40B4-BE49-F238E27FC236}">
                <a16:creationId xmlns:a16="http://schemas.microsoft.com/office/drawing/2014/main" id="{47B91437-0A04-4012-A41B-5EBDCB937881}"/>
              </a:ext>
            </a:extLst>
          </p:cNvPr>
          <p:cNvSpPr/>
          <p:nvPr/>
        </p:nvSpPr>
        <p:spPr>
          <a:xfrm>
            <a:off x="266701" y="2423171"/>
            <a:ext cx="5067300" cy="79406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Smart cropping </a:t>
            </a: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off</a:t>
            </a:r>
          </a:p>
        </p:txBody>
      </p:sp>
      <p:grpSp>
        <p:nvGrpSpPr>
          <p:cNvPr id="14" name="Group 13">
            <a:extLst>
              <a:ext uri="{FF2B5EF4-FFF2-40B4-BE49-F238E27FC236}">
                <a16:creationId xmlns:a16="http://schemas.microsoft.com/office/drawing/2014/main" id="{D0774F0F-0BEA-4914-A723-11A4F557BD88}"/>
              </a:ext>
            </a:extLst>
          </p:cNvPr>
          <p:cNvGrpSpPr/>
          <p:nvPr/>
        </p:nvGrpSpPr>
        <p:grpSpPr>
          <a:xfrm>
            <a:off x="5735103" y="807748"/>
            <a:ext cx="6538109" cy="5410131"/>
            <a:chOff x="5347119" y="1040959"/>
            <a:chExt cx="6833868" cy="5654863"/>
          </a:xfrm>
        </p:grpSpPr>
        <p:pic>
          <p:nvPicPr>
            <p:cNvPr id="15" name="Picture 14">
              <a:extLst>
                <a:ext uri="{FF2B5EF4-FFF2-40B4-BE49-F238E27FC236}">
                  <a16:creationId xmlns:a16="http://schemas.microsoft.com/office/drawing/2014/main" id="{A82CCC3A-2EE4-4B93-95F8-F33B891A4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16" name="Picture 15">
              <a:extLst>
                <a:ext uri="{FF2B5EF4-FFF2-40B4-BE49-F238E27FC236}">
                  <a16:creationId xmlns:a16="http://schemas.microsoft.com/office/drawing/2014/main" id="{4DD257CD-1D93-4892-8B0B-5E92CD431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pic>
        <p:nvPicPr>
          <p:cNvPr id="17" name="Picture 16">
            <a:extLst>
              <a:ext uri="{FF2B5EF4-FFF2-40B4-BE49-F238E27FC236}">
                <a16:creationId xmlns:a16="http://schemas.microsoft.com/office/drawing/2014/main" id="{61B2C1D4-66A1-4F4C-A891-9ED0069269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9234093" y="1076303"/>
            <a:ext cx="2877766" cy="2322290"/>
          </a:xfrm>
          <a:prstGeom prst="rect">
            <a:avLst/>
          </a:prstGeom>
        </p:spPr>
      </p:pic>
      <p:pic>
        <p:nvPicPr>
          <p:cNvPr id="19" name="Picture 18">
            <a:extLst>
              <a:ext uri="{FF2B5EF4-FFF2-40B4-BE49-F238E27FC236}">
                <a16:creationId xmlns:a16="http://schemas.microsoft.com/office/drawing/2014/main" id="{D277AFBB-A1E8-4C7D-A46B-F3E3F688E10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9234092" y="3771303"/>
            <a:ext cx="2856687" cy="2302844"/>
          </a:xfrm>
          <a:prstGeom prst="rect">
            <a:avLst/>
          </a:prstGeom>
        </p:spPr>
      </p:pic>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3430F2B-0C36-42A7-A6F0-E5C9C36506AB}"/>
              </a:ext>
            </a:extLst>
          </p:cNvPr>
          <p:cNvSpPr/>
          <p:nvPr/>
        </p:nvSpPr>
        <p:spPr>
          <a:xfrm>
            <a:off x="266700" y="2423171"/>
            <a:ext cx="5067300" cy="79406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Smart cropping </a:t>
            </a:r>
            <a:r>
              <a:rPr kumimoji="0" lang="en-US"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on</a:t>
            </a:r>
          </a:p>
        </p:txBody>
      </p:sp>
      <p:pic>
        <p:nvPicPr>
          <p:cNvPr id="7" name="Picture 6">
            <a:extLst>
              <a:ext uri="{FF2B5EF4-FFF2-40B4-BE49-F238E27FC236}">
                <a16:creationId xmlns:a16="http://schemas.microsoft.com/office/drawing/2014/main" id="{CF605512-545E-4D3F-8171-13CB48E0A6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3895" y="296760"/>
            <a:ext cx="838542" cy="838542"/>
          </a:xfrm>
          <a:prstGeom prst="rect">
            <a:avLst/>
          </a:prstGeom>
        </p:spPr>
      </p:pic>
    </p:spTree>
    <p:extLst>
      <p:ext uri="{BB962C8B-B14F-4D97-AF65-F5344CB8AC3E}">
        <p14:creationId xmlns:p14="http://schemas.microsoft.com/office/powerpoint/2010/main" val="134754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6DA578-32DD-4921-BDCB-DF937B7D56C6}"/>
              </a:ext>
            </a:extLst>
          </p:cNvPr>
          <p:cNvPicPr>
            <a:picLocks noChangeAspect="1"/>
          </p:cNvPicPr>
          <p:nvPr/>
        </p:nvPicPr>
        <p:blipFill rotWithShape="1">
          <a:blip r:embed="rId3"/>
          <a:srcRect l="36857" r="12535" b="-38"/>
          <a:stretch/>
        </p:blipFill>
        <p:spPr>
          <a:xfrm>
            <a:off x="6096000" y="486"/>
            <a:ext cx="6172973" cy="6857513"/>
          </a:xfrm>
          <a:prstGeom prst="rect">
            <a:avLst/>
          </a:prstGeom>
        </p:spPr>
      </p:pic>
      <p:pic>
        <p:nvPicPr>
          <p:cNvPr id="10" name="Picture 9">
            <a:extLst>
              <a:ext uri="{FF2B5EF4-FFF2-40B4-BE49-F238E27FC236}">
                <a16:creationId xmlns:a16="http://schemas.microsoft.com/office/drawing/2014/main" id="{0336AD20-98DF-40B4-9B84-45CB3B35988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4500" y="457200"/>
            <a:ext cx="2999769" cy="506627"/>
          </a:xfrm>
          <a:prstGeom prst="rect">
            <a:avLst/>
          </a:prstGeom>
        </p:spPr>
      </p:pic>
      <p:grpSp>
        <p:nvGrpSpPr>
          <p:cNvPr id="2" name="Group 1">
            <a:extLst>
              <a:ext uri="{FF2B5EF4-FFF2-40B4-BE49-F238E27FC236}">
                <a16:creationId xmlns:a16="http://schemas.microsoft.com/office/drawing/2014/main" id="{2F8D74D0-A095-482B-86CA-7289C79F5F00}"/>
              </a:ext>
            </a:extLst>
          </p:cNvPr>
          <p:cNvGrpSpPr/>
          <p:nvPr/>
        </p:nvGrpSpPr>
        <p:grpSpPr>
          <a:xfrm>
            <a:off x="0" y="1600199"/>
            <a:ext cx="6096000" cy="4281785"/>
            <a:chOff x="0" y="1600199"/>
            <a:chExt cx="6096000" cy="4281785"/>
          </a:xfrm>
        </p:grpSpPr>
        <p:sp>
          <p:nvSpPr>
            <p:cNvPr id="14" name="Rectangle 13"/>
            <p:cNvSpPr/>
            <p:nvPr/>
          </p:nvSpPr>
          <p:spPr bwMode="auto">
            <a:xfrm>
              <a:off x="0" y="1600199"/>
              <a:ext cx="6096000" cy="4281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“I have not seen anything comparable.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We can use the Computer Vision API to prove to our clients the reliability of the data, so they can be confident making important business decisions based on that information.”</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nl-NL"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Vigiglobe CEO Leendert de Voogd </a:t>
              </a:r>
              <a:endPar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 name="Rectangle 12"/>
            <p:cNvSpPr/>
            <p:nvPr/>
          </p:nvSpPr>
          <p:spPr>
            <a:xfrm>
              <a:off x="444498" y="4983463"/>
              <a:ext cx="5212080" cy="548640"/>
            </a:xfrm>
            <a:prstGeom prst="rect">
              <a:avLst/>
            </a:prstGeom>
            <a:solidFill>
              <a:schemeClr val="bg1">
                <a:lumMod val="95000"/>
              </a:schemeClr>
            </a:solidFill>
          </p:spPr>
          <p:txBody>
            <a:bodyPr wrap="none" lIns="175761" tIns="140609" rIns="175761" bIns="140609" rtlCol="0" anchor="ctr">
              <a:noAutofit/>
            </a:bodyPr>
            <a:lstStyle/>
            <a:p>
              <a:pPr marL="0" marR="0" lvl="0" indent="0" algn="l"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89091">
                        <a:srgbClr val="0078D7"/>
                      </a:gs>
                      <a:gs pos="73636">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17" name="TextBox 16">
              <a:hlinkClick r:id="rId5"/>
            </p:cNvPr>
            <p:cNvSpPr txBox="1"/>
            <p:nvPr/>
          </p:nvSpPr>
          <p:spPr>
            <a:xfrm>
              <a:off x="3810006" y="5074903"/>
              <a:ext cx="1737360" cy="365760"/>
            </a:xfrm>
            <a:prstGeom prst="rect">
              <a:avLst/>
            </a:prstGeom>
            <a:solidFill>
              <a:schemeClr val="accent3"/>
            </a:solidFill>
          </p:spPr>
          <p:txBody>
            <a:bodyPr wrap="none" lIns="175761" tIns="140609" rIns="175761" bIns="140609" rtlCol="0" anchor="ctr">
              <a:no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case study here</a:t>
              </a:r>
            </a:p>
          </p:txBody>
        </p:sp>
      </p:grpSp>
    </p:spTree>
    <p:extLst>
      <p:ext uri="{BB962C8B-B14F-4D97-AF65-F5344CB8AC3E}">
        <p14:creationId xmlns:p14="http://schemas.microsoft.com/office/powerpoint/2010/main" val="180412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A3866F-F074-494C-9EB8-50E62310C7E9}"/>
              </a:ext>
            </a:extLst>
          </p:cNvPr>
          <p:cNvPicPr>
            <a:picLocks noChangeAspect="1"/>
          </p:cNvPicPr>
          <p:nvPr/>
        </p:nvPicPr>
        <p:blipFill rotWithShape="1">
          <a:blip r:embed="rId3"/>
          <a:srcRect l="6875" r="41557"/>
          <a:stretch/>
        </p:blipFill>
        <p:spPr>
          <a:xfrm>
            <a:off x="6096000" y="486"/>
            <a:ext cx="6172974" cy="6857514"/>
          </a:xfrm>
          <a:prstGeom prst="rect">
            <a:avLst/>
          </a:prstGeom>
        </p:spPr>
      </p:pic>
      <p:grpSp>
        <p:nvGrpSpPr>
          <p:cNvPr id="3" name="Group 2">
            <a:extLst>
              <a:ext uri="{FF2B5EF4-FFF2-40B4-BE49-F238E27FC236}">
                <a16:creationId xmlns:a16="http://schemas.microsoft.com/office/drawing/2014/main" id="{62552096-FD12-4D9F-BB31-4FECEA6FD367}"/>
              </a:ext>
            </a:extLst>
          </p:cNvPr>
          <p:cNvGrpSpPr/>
          <p:nvPr/>
        </p:nvGrpSpPr>
        <p:grpSpPr>
          <a:xfrm>
            <a:off x="0" y="1600199"/>
            <a:ext cx="6096000" cy="4281785"/>
            <a:chOff x="0" y="1600199"/>
            <a:chExt cx="6096000" cy="4281785"/>
          </a:xfrm>
        </p:grpSpPr>
        <p:sp>
          <p:nvSpPr>
            <p:cNvPr id="14" name="Rectangle 13"/>
            <p:cNvSpPr/>
            <p:nvPr/>
          </p:nvSpPr>
          <p:spPr bwMode="auto">
            <a:xfrm>
              <a:off x="0" y="1600199"/>
              <a:ext cx="6096000" cy="4281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“I have not seen anything comparable. </a:t>
              </a:r>
              <a:b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We can use the Computer Vision API to prove to our clients the reliability of the data, so they can be confident making important business decisions based on that information.”</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nl-NL"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Vigiglobe CEO Leendert de Voogd </a:t>
              </a:r>
              <a:endPar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 name="TextBox 8">
              <a:hlinkClick r:id="rId4"/>
              <a:extLst>
                <a:ext uri="{FF2B5EF4-FFF2-40B4-BE49-F238E27FC236}">
                  <a16:creationId xmlns:a16="http://schemas.microsoft.com/office/drawing/2014/main" id="{C0B82464-6B60-4AC6-B86C-45850D7829EA}"/>
                </a:ext>
              </a:extLst>
            </p:cNvPr>
            <p:cNvSpPr txBox="1"/>
            <p:nvPr/>
          </p:nvSpPr>
          <p:spPr>
            <a:xfrm>
              <a:off x="1953258" y="5074903"/>
              <a:ext cx="1645920" cy="365760"/>
            </a:xfrm>
            <a:prstGeom prst="rect">
              <a:avLst/>
            </a:prstGeom>
            <a:solidFill>
              <a:schemeClr val="accent1"/>
            </a:solidFill>
          </p:spPr>
          <p:txBody>
            <a:bodyPr wrap="none" lIns="175761" tIns="140609" rIns="175761" bIns="140609" rtlCol="0" anchor="ctr">
              <a:noAutofit/>
            </a:bodyPr>
            <a:lstStyle>
              <a:defPPr>
                <a:defRPr lang="en-US"/>
              </a:defPPr>
              <a:lvl1pPr algn="ctr" defTabSz="914314">
                <a:lnSpc>
                  <a:spcPct val="90000"/>
                </a:lnSpc>
                <a:spcAft>
                  <a:spcPts val="576"/>
                </a:spcAft>
                <a:defRPr sz="1176">
                  <a:gradFill>
                    <a:gsLst>
                      <a:gs pos="21818">
                        <a:srgbClr val="FFFFFF"/>
                      </a:gs>
                      <a:gs pos="42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Watch Video Here</a:t>
              </a:r>
            </a:p>
          </p:txBody>
        </p:sp>
        <p:sp>
          <p:nvSpPr>
            <p:cNvPr id="12" name="TextBox 11">
              <a:hlinkClick r:id="rId5"/>
              <a:extLst>
                <a:ext uri="{FF2B5EF4-FFF2-40B4-BE49-F238E27FC236}">
                  <a16:creationId xmlns:a16="http://schemas.microsoft.com/office/drawing/2014/main" id="{734EC024-E7E9-4F93-8679-75E56C5F2A10}"/>
                </a:ext>
              </a:extLst>
            </p:cNvPr>
            <p:cNvSpPr txBox="1"/>
            <p:nvPr/>
          </p:nvSpPr>
          <p:spPr>
            <a:xfrm>
              <a:off x="444498" y="5074903"/>
              <a:ext cx="1463040" cy="365760"/>
            </a:xfrm>
            <a:prstGeom prst="rect">
              <a:avLst/>
            </a:prstGeom>
            <a:solidFill>
              <a:schemeClr val="accent1"/>
            </a:solidFill>
          </p:spPr>
          <p:txBody>
            <a:bodyPr wrap="none" lIns="175761" tIns="140609" rIns="175761" bIns="140609" rtlCol="0" anchor="ctr">
              <a:noAutofit/>
            </a:bodyPr>
            <a:lstStyle>
              <a:defPPr>
                <a:defRPr lang="en-US"/>
              </a:defPPr>
              <a:lvl1pPr algn="ctr" defTabSz="914314">
                <a:lnSpc>
                  <a:spcPct val="90000"/>
                </a:lnSpc>
                <a:spcAft>
                  <a:spcPts val="576"/>
                </a:spcAft>
                <a:defRPr sz="1176">
                  <a:gradFill>
                    <a:gsLst>
                      <a:gs pos="21818">
                        <a:srgbClr val="FFFFFF"/>
                      </a:gs>
                      <a:gs pos="42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Blog Here</a:t>
              </a:r>
            </a:p>
          </p:txBody>
        </p:sp>
      </p:grpSp>
      <p:pic>
        <p:nvPicPr>
          <p:cNvPr id="7" name="Picture 6">
            <a:extLst>
              <a:ext uri="{FF2B5EF4-FFF2-40B4-BE49-F238E27FC236}">
                <a16:creationId xmlns:a16="http://schemas.microsoft.com/office/drawing/2014/main" id="{5B14B9EA-AE0D-4262-9B66-82DE691173A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4500" y="457200"/>
            <a:ext cx="2999769" cy="506627"/>
          </a:xfrm>
          <a:prstGeom prst="rect">
            <a:avLst/>
          </a:prstGeom>
        </p:spPr>
      </p:pic>
    </p:spTree>
    <p:extLst>
      <p:ext uri="{BB962C8B-B14F-4D97-AF65-F5344CB8AC3E}">
        <p14:creationId xmlns:p14="http://schemas.microsoft.com/office/powerpoint/2010/main" val="162682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75BE55-489C-4136-9952-7F9D4918A49C}"/>
              </a:ext>
            </a:extLst>
          </p:cNvPr>
          <p:cNvPicPr>
            <a:picLocks noChangeAspect="1"/>
          </p:cNvPicPr>
          <p:nvPr/>
        </p:nvPicPr>
        <p:blipFill rotWithShape="1">
          <a:blip r:embed="rId3"/>
          <a:srcRect l="10609" r="26034"/>
          <a:stretch/>
        </p:blipFill>
        <p:spPr>
          <a:xfrm>
            <a:off x="5638801" y="2675"/>
            <a:ext cx="6552980" cy="6855326"/>
          </a:xfrm>
          <a:prstGeom prst="rect">
            <a:avLst/>
          </a:prstGeom>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0" y="1958640"/>
            <a:ext cx="5067300" cy="2222147"/>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Recognize </a:t>
            </a:r>
            <a:b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emotions</a:t>
            </a:r>
          </a:p>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Understand content </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within an image</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pPr lvl="0">
              <a:defRPr/>
            </a:pPr>
            <a:r>
              <a:rPr lang="en-US" sz="4800" dirty="0"/>
              <a:t>Emotion API</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29DDE23-3646-440F-B136-DD98BD1CF3D9}"/>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25027" y="282256"/>
            <a:ext cx="871698" cy="871698"/>
          </a:xfrm>
          <a:prstGeom prst="rect">
            <a:avLst/>
          </a:prstGeom>
        </p:spPr>
      </p:pic>
    </p:spTree>
    <p:extLst>
      <p:ext uri="{BB962C8B-B14F-4D97-AF65-F5344CB8AC3E}">
        <p14:creationId xmlns:p14="http://schemas.microsoft.com/office/powerpoint/2010/main" val="347817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CD85924-A128-4DC5-9BAA-42BD1DF0E0D0}"/>
              </a:ext>
            </a:extLst>
          </p:cNvPr>
          <p:cNvPicPr>
            <a:picLocks noChangeAspect="1"/>
          </p:cNvPicPr>
          <p:nvPr/>
        </p:nvPicPr>
        <p:blipFill rotWithShape="1">
          <a:blip r:embed="rId3"/>
          <a:srcRect l="14043" t="1381" r="12622" b="1381"/>
          <a:stretch/>
        </p:blipFill>
        <p:spPr>
          <a:xfrm>
            <a:off x="5638799" y="0"/>
            <a:ext cx="6552981" cy="6995160"/>
          </a:xfrm>
          <a:prstGeom prst="rect">
            <a:avLst/>
          </a:prstGeom>
        </p:spPr>
      </p:pic>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4081117"/>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detection</a:t>
            </a:r>
            <a:endParaRPr kumimoji="0" lang="en-US" altLang="zh-CN" sz="2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2" indent="0" algn="l" defTabSz="503238" rtl="0" eaLnBrk="1" fontAlgn="auto" latinLnBrk="0" hangingPunct="1">
              <a:lnSpc>
                <a:spcPct val="90000"/>
              </a:lnSpc>
              <a:spcBef>
                <a:spcPts val="600"/>
              </a:spcBef>
              <a:spcAft>
                <a:spcPts val="0"/>
              </a:spcAft>
              <a:buClrTx/>
              <a:buSzTx/>
              <a:buFontTx/>
              <a:buNone/>
              <a:tabLst>
                <a:tab pos="1939925" algn="l"/>
              </a:tabLst>
              <a:defRPr/>
            </a:pP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altLang="en-US" sz="1600" b="0" i="0" u="none" strike="noStrike" kern="0" cap="none" spc="0" normalizeH="0" baseline="0" noProof="0" dirty="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faceRectangle</a:t>
            </a: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{"width": 193, </a:t>
            </a:r>
            <a:b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"height": 193, </a:t>
            </a:r>
            <a:b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"left": 326, </a:t>
            </a:r>
            <a:b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"top": 204} … </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Emotion scores</a:t>
            </a:r>
            <a:endParaRPr kumimoji="0" lang="en-US" altLang="zh-CN" sz="2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lvl="2" indent="-224" defTabSz="91349" fontAlgn="base">
              <a:lnSpc>
                <a:spcPct val="90000"/>
              </a:lnSpc>
              <a:spcBef>
                <a:spcPts val="600"/>
              </a:spcBef>
              <a:defRPr/>
            </a:pPr>
            <a:r>
              <a:rPr lang="en-US" altLang="en-US" sz="1600" kern="0" dirty="0">
                <a:gradFill>
                  <a:gsLst>
                    <a:gs pos="1250">
                      <a:srgbClr val="FFFFFF"/>
                    </a:gs>
                    <a:gs pos="100000">
                      <a:srgbClr val="FFFFFF"/>
                    </a:gs>
                  </a:gsLst>
                  <a:lin ang="5400000" scaled="0"/>
                </a:gradFill>
                <a:latin typeface="Consolas" panose="020B0609020204030204" pitchFamily="49" charset="0"/>
              </a:rPr>
              <a:t>"scores</a:t>
            </a:r>
            <a:r>
              <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"anger": 5.182241e-8, </a:t>
            </a:r>
          </a:p>
          <a:p>
            <a:pPr marL="0" marR="0" lvl="2" indent="-224" algn="l" defTabSz="1311275"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"contempt": 0.0000242813, </a:t>
            </a:r>
          </a:p>
          <a:p>
            <a:pPr marL="0" marR="0" lvl="2" indent="-224" algn="l" defTabSz="992188"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"disgust": 5.621025e-7,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"fear": 0.00115027453,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"happiness": 1.06114619e-8,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"neutral": 0.003540177,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"sadness": 9.30888746e-7, </a:t>
            </a:r>
          </a:p>
          <a:p>
            <a:pPr marL="0" marR="0" lvl="2" indent="-224" algn="l" defTabSz="91349" rtl="0" eaLnBrk="1" fontAlgn="base" latinLnBrk="0" hangingPunct="1">
              <a:lnSpc>
                <a:spcPct val="90000"/>
              </a:lnSpc>
              <a:spcBef>
                <a:spcPts val="0"/>
              </a:spcBef>
              <a:spcAft>
                <a:spcPts val="0"/>
              </a:spcAft>
              <a:buClrTx/>
              <a:buSzTx/>
              <a:buFontTx/>
              <a:buNone/>
              <a:tabLst>
                <a:tab pos="1311275" algn="l"/>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"surprise": 0.9952837}</a:t>
            </a:r>
            <a:endParaRPr kumimoji="0" lang="en-US" alt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Emotion API</a:t>
            </a:r>
          </a:p>
        </p:txBody>
      </p:sp>
      <p:sp>
        <p:nvSpPr>
          <p:cNvPr id="10" name="Oval 9">
            <a:extLst>
              <a:ext uri="{FF2B5EF4-FFF2-40B4-BE49-F238E27FC236}">
                <a16:creationId xmlns:a16="http://schemas.microsoft.com/office/drawing/2014/main" id="{918518E9-696B-4BA9-A1D6-1A11BCAA7D7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0E17043-D1D5-402E-B6FD-8575C27E8F8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25027" y="282256"/>
            <a:ext cx="871698" cy="871698"/>
          </a:xfrm>
          <a:prstGeom prst="rect">
            <a:avLst/>
          </a:prstGeom>
        </p:spPr>
      </p:pic>
    </p:spTree>
    <p:extLst>
      <p:ext uri="{BB962C8B-B14F-4D97-AF65-F5344CB8AC3E}">
        <p14:creationId xmlns:p14="http://schemas.microsoft.com/office/powerpoint/2010/main" val="73439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203" r="791"/>
          <a:stretch/>
        </p:blipFill>
        <p:spPr bwMode="auto">
          <a:xfrm flipH="1">
            <a:off x="5638800" y="2674"/>
            <a:ext cx="6565392" cy="68739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463306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detection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an image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verification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Similar face searching</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grouping</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Face identification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Face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CF78128-7E12-4C5F-89BF-D4A6845416AE}"/>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25027" y="282256"/>
            <a:ext cx="871698" cy="871698"/>
          </a:xfrm>
          <a:prstGeom prst="rect">
            <a:avLst/>
          </a:prstGeom>
        </p:spPr>
      </p:pic>
    </p:spTree>
    <p:extLst>
      <p:ext uri="{BB962C8B-B14F-4D97-AF65-F5344CB8AC3E}">
        <p14:creationId xmlns:p14="http://schemas.microsoft.com/office/powerpoint/2010/main" val="31483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Effect transition="in" filter="fade">
                                      <p:cBhvr>
                                        <p:cTn id="31" dur="500"/>
                                        <p:tgtEl>
                                          <p:spTgt spid="1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xEl>
                                              <p:pRg st="7" end="7"/>
                                            </p:txEl>
                                          </p:spTgt>
                                        </p:tgtEl>
                                        <p:attrNameLst>
                                          <p:attrName>style.visibility</p:attrName>
                                        </p:attrNameLst>
                                      </p:cBhvr>
                                      <p:to>
                                        <p:strVal val="visible"/>
                                      </p:to>
                                    </p:set>
                                    <p:animEffect transition="in" filter="fade">
                                      <p:cBhvr>
                                        <p:cTn id="34" dur="500"/>
                                        <p:tgtEl>
                                          <p:spTgt spid="1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xEl>
                                              <p:pRg st="8" end="8"/>
                                            </p:txEl>
                                          </p:spTgt>
                                        </p:tgtEl>
                                        <p:attrNameLst>
                                          <p:attrName>style.visibility</p:attrName>
                                        </p:attrNameLst>
                                      </p:cBhvr>
                                      <p:to>
                                        <p:strVal val="visible"/>
                                      </p:to>
                                    </p:set>
                                    <p:animEffect transition="in" filter="fade">
                                      <p:cBhvr>
                                        <p:cTn id="39" dur="500"/>
                                        <p:tgtEl>
                                          <p:spTgt spid="16">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xEl>
                                              <p:pRg st="9" end="9"/>
                                            </p:txEl>
                                          </p:spTgt>
                                        </p:tgtEl>
                                        <p:attrNameLst>
                                          <p:attrName>style.visibility</p:attrName>
                                        </p:attrNameLst>
                                      </p:cBhvr>
                                      <p:to>
                                        <p:strVal val="visible"/>
                                      </p:to>
                                    </p:set>
                                    <p:animEffect transition="in" filter="fade">
                                      <p:cBhvr>
                                        <p:cTn id="42" dur="500"/>
                                        <p:tgtEl>
                                          <p:spTgt spid="1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E61BABB-26CC-4CAF-A031-4A4FAE0D7EFA}"/>
              </a:ext>
            </a:extLst>
          </p:cNvPr>
          <p:cNvGrpSpPr/>
          <p:nvPr/>
        </p:nvGrpSpPr>
        <p:grpSpPr>
          <a:xfrm>
            <a:off x="5638798" y="-1"/>
            <a:ext cx="6552981" cy="6995161"/>
            <a:chOff x="6452809" y="2697488"/>
            <a:chExt cx="4037336" cy="4309766"/>
          </a:xfrm>
        </p:grpSpPr>
        <p:pic>
          <p:nvPicPr>
            <p:cNvPr id="24" name="Picture 23">
              <a:extLst>
                <a:ext uri="{FF2B5EF4-FFF2-40B4-BE49-F238E27FC236}">
                  <a16:creationId xmlns:a16="http://schemas.microsoft.com/office/drawing/2014/main" id="{072CB3CE-297C-4C8C-9901-ADF75065F0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17512"/>
            <a:stretch/>
          </p:blipFill>
          <p:spPr>
            <a:xfrm>
              <a:off x="6452809" y="2697488"/>
              <a:ext cx="4037336" cy="4309766"/>
            </a:xfrm>
            <a:prstGeom prst="rect">
              <a:avLst/>
            </a:prstGeom>
          </p:spPr>
        </p:pic>
        <p:grpSp>
          <p:nvGrpSpPr>
            <p:cNvPr id="25" name="Group 24">
              <a:extLst>
                <a:ext uri="{FF2B5EF4-FFF2-40B4-BE49-F238E27FC236}">
                  <a16:creationId xmlns:a16="http://schemas.microsoft.com/office/drawing/2014/main" id="{127EC338-820C-4E40-9373-B4645721A68F}"/>
                </a:ext>
              </a:extLst>
            </p:cNvPr>
            <p:cNvGrpSpPr/>
            <p:nvPr/>
          </p:nvGrpSpPr>
          <p:grpSpPr>
            <a:xfrm>
              <a:off x="7302332" y="3916006"/>
              <a:ext cx="2175594" cy="2136505"/>
              <a:chOff x="5485480" y="1442886"/>
              <a:chExt cx="1571575" cy="1543339"/>
            </a:xfrm>
          </p:grpSpPr>
          <p:sp>
            <p:nvSpPr>
              <p:cNvPr id="26" name="Rectangle 25">
                <a:extLst>
                  <a:ext uri="{FF2B5EF4-FFF2-40B4-BE49-F238E27FC236}">
                    <a16:creationId xmlns:a16="http://schemas.microsoft.com/office/drawing/2014/main" id="{62550AFE-B646-4E0B-A5B1-C50BCFF431D0}"/>
                  </a:ext>
                </a:extLst>
              </p:cNvPr>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D89AB108-F516-4748-B899-C1240E4FFA98}"/>
                  </a:ext>
                </a:extLst>
              </p:cNvPr>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Rectangle 2"/>
          <p:cNvSpPr/>
          <p:nvPr/>
        </p:nvSpPr>
        <p:spPr bwMode="auto">
          <a:xfrm>
            <a:off x="0" y="0"/>
            <a:ext cx="5638800" cy="699516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519116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Detection</a:t>
            </a:r>
            <a:endPar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2" indent="0" algn="l" defTabSz="503238" rtl="0" eaLnBrk="1" fontAlgn="auto" latinLnBrk="0" hangingPunct="1">
              <a:lnSpc>
                <a:spcPct val="90000"/>
              </a:lnSpc>
              <a:spcBef>
                <a:spcPts val="600"/>
              </a:spcBef>
              <a:spcAft>
                <a:spcPts val="0"/>
              </a:spcAft>
              <a:buClrTx/>
              <a:buSzTx/>
              <a:buFontTx/>
              <a:buNone/>
              <a:tabLst>
                <a:tab pos="1939925" algn="l"/>
              </a:tabLst>
              <a:defRPr/>
            </a:pP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altLang="en-US" sz="14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faceRectangle</a:t>
            </a: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{"width": 193, "height": 193, "left": 326, "top": 204}</a:t>
            </a:r>
            <a:b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b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Feature attributes</a:t>
            </a:r>
            <a:endPar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2" indent="-224" algn="l" defTabSz="503238" rtl="0" eaLnBrk="1" fontAlgn="base" latinLnBrk="0" hangingPunct="1">
              <a:lnSpc>
                <a:spcPct val="90000"/>
              </a:lnSpc>
              <a:spcBef>
                <a:spcPts val="600"/>
              </a:spcBef>
              <a:spcAft>
                <a:spcPts val="0"/>
              </a:spcAft>
              <a:buClrTx/>
              <a:buSzTx/>
              <a:buFontTx/>
              <a:buNone/>
              <a:tabLst>
                <a:tab pos="1939925" algn="l"/>
              </a:tabLst>
              <a:defRPr/>
            </a:pP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"attributes": { "age": 42, "gender": "male", 	</a:t>
            </a:r>
          </a:p>
          <a:p>
            <a:pPr marL="0" marR="0" lvl="2" indent="-224" algn="l" defTabSz="503238" rtl="0" eaLnBrk="1" fontAlgn="base" latinLnBrk="0" hangingPunct="1">
              <a:lnSpc>
                <a:spcPct val="90000"/>
              </a:lnSpc>
              <a:spcBef>
                <a:spcPts val="600"/>
              </a:spcBef>
              <a:spcAft>
                <a:spcPts val="0"/>
              </a:spcAft>
              <a:buClrTx/>
              <a:buSzTx/>
              <a:buFontTx/>
              <a:buNone/>
              <a:tabLst>
                <a:tab pos="1939925" algn="l"/>
              </a:tabLst>
              <a:defRPr/>
            </a:pP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a:t>
            </a:r>
            <a:r>
              <a:rPr kumimoji="0" lang="en-US" altLang="en-US" sz="1400" b="0" i="0" u="none" strike="noStrike" kern="0" cap="none" spc="0" normalizeH="0" baseline="0" noProof="0" err="1">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headPose</a:t>
            </a:r>
            <a:r>
              <a:rPr kumimoji="0" lang="en-US" alt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Consolas" panose="020B0609020204030204" pitchFamily="49" charset="0"/>
                <a:ea typeface="+mn-ea"/>
                <a:cs typeface="+mn-cs"/>
              </a:rPr>
              <a:t>": { "roll": "8.2", "yaw": "-37.8", "pitch": "0.0" }} </a:t>
            </a: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Grouping</a:t>
            </a:r>
          </a:p>
          <a:p>
            <a:pPr marL="0" marR="0" lvl="0" indent="0" algn="l" defTabSz="895838" rtl="0" eaLnBrk="1" fontAlgn="auto" latinLnBrk="0" hangingPunct="1">
              <a:lnSpc>
                <a:spcPct val="90000"/>
              </a:lnSpc>
              <a:spcBef>
                <a:spcPts val="4800"/>
              </a:spcBef>
              <a:spcAft>
                <a:spcPts val="0"/>
              </a:spcAft>
              <a:buClrTx/>
              <a:buSzTx/>
              <a:buFontTx/>
              <a:buNone/>
              <a:tabLst/>
              <a:defRPr/>
            </a:pPr>
            <a:endPar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895838" rtl="0" eaLnBrk="1" fontAlgn="auto" latinLnBrk="0" hangingPunct="1">
              <a:lnSpc>
                <a:spcPct val="90000"/>
              </a:lnSpc>
              <a:spcBef>
                <a:spcPts val="24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Identification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Jasper Williams</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dirty="0"/>
              <a:t>Face API</a:t>
            </a:r>
          </a:p>
        </p:txBody>
      </p:sp>
      <p:sp>
        <p:nvSpPr>
          <p:cNvPr id="10" name="Oval 9">
            <a:extLst>
              <a:ext uri="{FF2B5EF4-FFF2-40B4-BE49-F238E27FC236}">
                <a16:creationId xmlns:a16="http://schemas.microsoft.com/office/drawing/2014/main" id="{918518E9-696B-4BA9-A1D6-1A11BCAA7D7A}"/>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5EC2023F-8605-49CE-A83B-C31F08F350FE}"/>
              </a:ext>
            </a:extLst>
          </p:cNvPr>
          <p:cNvGrpSpPr/>
          <p:nvPr/>
        </p:nvGrpSpPr>
        <p:grpSpPr>
          <a:xfrm>
            <a:off x="426782" y="4660379"/>
            <a:ext cx="2194544" cy="731521"/>
            <a:chOff x="792538" y="4721227"/>
            <a:chExt cx="2194544" cy="731521"/>
          </a:xfrm>
        </p:grpSpPr>
        <p:pic>
          <p:nvPicPr>
            <p:cNvPr id="20" name="Picture 5" descr="https://microsoft.sharepoint.com/teams/BrandCentral/BundleImages/1755WIN13_Shamiro_10/PreviewImage.png">
              <a:extLst>
                <a:ext uri="{FF2B5EF4-FFF2-40B4-BE49-F238E27FC236}">
                  <a16:creationId xmlns:a16="http://schemas.microsoft.com/office/drawing/2014/main" id="{5E483563-F941-4F06-8F01-8CA1EADEE7C0}"/>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92538" y="4721227"/>
              <a:ext cx="731520" cy="731520"/>
            </a:xfrm>
            <a:prstGeom prst="rect">
              <a:avLst/>
            </a:prstGeom>
            <a:solidFill>
              <a:schemeClr val="tx1"/>
            </a:solidFill>
            <a:extLst/>
          </p:spPr>
        </p:pic>
        <p:pic>
          <p:nvPicPr>
            <p:cNvPr id="21" name="Picture 9" descr="https://microsoft.sharepoint.com/teams/BrandCentral/BundleImages/3085WIN13_Shamiro_09/PreviewImage.png">
              <a:extLst>
                <a:ext uri="{FF2B5EF4-FFF2-40B4-BE49-F238E27FC236}">
                  <a16:creationId xmlns:a16="http://schemas.microsoft.com/office/drawing/2014/main" id="{AB2AFDB1-7C7F-4633-AEAF-833ACE2BE5DE}"/>
                </a:ext>
              </a:extLst>
            </p:cNvPr>
            <p:cNvPicPr>
              <a:picLocks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255562" y="4721227"/>
              <a:ext cx="731520" cy="731520"/>
            </a:xfrm>
            <a:prstGeom prst="rect">
              <a:avLst/>
            </a:prstGeom>
            <a:solidFill>
              <a:schemeClr val="tx1"/>
            </a:solidFill>
            <a:extLst/>
          </p:spPr>
        </p:pic>
        <p:pic>
          <p:nvPicPr>
            <p:cNvPr id="22" name="Picture 11" descr="https://microsoft.sharepoint.com/teams/BrandCentral/BundleImages/3082WIN13_Shamiro_06/PreviewImage.png">
              <a:extLst>
                <a:ext uri="{FF2B5EF4-FFF2-40B4-BE49-F238E27FC236}">
                  <a16:creationId xmlns:a16="http://schemas.microsoft.com/office/drawing/2014/main" id="{E3339FFD-7498-426B-9507-DEB13B89B7FC}"/>
                </a:ext>
              </a:extLst>
            </p:cNvPr>
            <p:cNvPicPr>
              <a:picLocks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524050" y="4721228"/>
              <a:ext cx="731520" cy="731520"/>
            </a:xfrm>
            <a:prstGeom prst="rect">
              <a:avLst/>
            </a:prstGeom>
            <a:solidFill>
              <a:schemeClr val="tx1"/>
            </a:solidFill>
            <a:extLst/>
          </p:spPr>
        </p:pic>
      </p:grpSp>
      <p:pic>
        <p:nvPicPr>
          <p:cNvPr id="7" name="Picture 6">
            <a:extLst>
              <a:ext uri="{FF2B5EF4-FFF2-40B4-BE49-F238E27FC236}">
                <a16:creationId xmlns:a16="http://schemas.microsoft.com/office/drawing/2014/main" id="{00EC1EB0-70DB-4316-9BC6-71A71E1E4700}"/>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11105808" y="355984"/>
            <a:ext cx="724242" cy="724242"/>
          </a:xfrm>
          <a:prstGeom prst="rect">
            <a:avLst/>
          </a:prstGeom>
        </p:spPr>
      </p:pic>
    </p:spTree>
    <p:extLst>
      <p:ext uri="{BB962C8B-B14F-4D97-AF65-F5344CB8AC3E}">
        <p14:creationId xmlns:p14="http://schemas.microsoft.com/office/powerpoint/2010/main" val="265285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954791-0A73-4E12-B47C-6FFFCA4A8447}"/>
              </a:ext>
            </a:extLst>
          </p:cNvPr>
          <p:cNvPicPr>
            <a:picLocks noChangeAspect="1"/>
          </p:cNvPicPr>
          <p:nvPr/>
        </p:nvPicPr>
        <p:blipFill rotWithShape="1">
          <a:blip r:embed="rId3">
            <a:extLst>
              <a:ext uri="{28A0092B-C50C-407E-A947-70E740481C1C}">
                <a14:useLocalDpi xmlns:a14="http://schemas.microsoft.com/office/drawing/2010/main" val="0"/>
              </a:ext>
            </a:extLst>
          </a:blip>
          <a:srcRect l="45266" t="9693" b="4421"/>
          <a:stretch/>
        </p:blipFill>
        <p:spPr>
          <a:xfrm flipH="1">
            <a:off x="5638800" y="2674"/>
            <a:ext cx="6553200" cy="6855326"/>
          </a:xfrm>
          <a:prstGeom prst="rect">
            <a:avLst/>
          </a:prstGeom>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5067301" cy="1625060"/>
          </a:xfrm>
        </p:spPr>
        <p:txBody>
          <a:bodyPr wrap="square">
            <a:spAutoFit/>
          </a:bodyPr>
          <a:lstStyle/>
          <a:p>
            <a:pPr lvl="0">
              <a:defRPr/>
            </a:pPr>
            <a:r>
              <a:rPr lang="en-US" sz="4400"/>
              <a:t>Content Moderator</a:t>
            </a:r>
            <a:br>
              <a:rPr lang="en-US" sz="4400"/>
            </a:br>
            <a:r>
              <a:rPr lang="en-US" sz="2000" spc="0">
                <a:latin typeface="+mn-lt"/>
                <a:cs typeface="Segoe UI Semilight" panose="020B0402040204020203" pitchFamily="34" charset="0"/>
              </a:rPr>
              <a:t>Machine-assisted moderation of </a:t>
            </a:r>
            <a:br>
              <a:rPr lang="en-US" sz="2000" spc="0">
                <a:latin typeface="+mn-lt"/>
                <a:cs typeface="Segoe UI Semilight" panose="020B0402040204020203" pitchFamily="34" charset="0"/>
              </a:rPr>
            </a:br>
            <a:r>
              <a:rPr lang="en-US" sz="2000" spc="0">
                <a:latin typeface="+mn-lt"/>
                <a:cs typeface="Segoe UI Semilight" panose="020B0402040204020203" pitchFamily="34" charset="0"/>
              </a:rPr>
              <a:t>text and images, augmented with </a:t>
            </a:r>
            <a:br>
              <a:rPr lang="en-US" sz="2000" spc="0">
                <a:latin typeface="+mn-lt"/>
                <a:cs typeface="Segoe UI Semilight" panose="020B0402040204020203" pitchFamily="34" charset="0"/>
              </a:rPr>
            </a:br>
            <a:r>
              <a:rPr lang="en-US" sz="2000" spc="0">
                <a:latin typeface="+mn-lt"/>
                <a:cs typeface="Segoe UI Semilight" panose="020B0402040204020203" pitchFamily="34" charset="0"/>
              </a:rPr>
              <a:t>human review tools</a:t>
            </a:r>
            <a:endParaRPr lang="en-US" sz="4400" spc="0">
              <a:latin typeface="+mn-lt"/>
              <a:cs typeface="Segoe UI Semilight" panose="020B0402040204020203" pitchFamily="34" charset="0"/>
            </a:endParaRP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6701" y="2057415"/>
            <a:ext cx="5067300" cy="4456605"/>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Image moderation </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Enhance your ability to detect potentially offensive or unwanted images through machine-learning based classifiers, custom blacklists, and Optical Character Recognition (OCR)</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Text moderation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Helps you detect potential profanity in more than 100 languages and match text against your custom lists automatically. Content Moderator also checks for possible Personally Identifiable Information (PII)</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Video moderation </a:t>
            </a:r>
            <a:b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 Azure Media Services)</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Enable the scoring of possible adult content in videos. Video moderation is currently deployed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 preview on Azure Media Services</a:t>
            </a:r>
          </a:p>
        </p:txBody>
      </p:sp>
      <p:pic>
        <p:nvPicPr>
          <p:cNvPr id="5" name="Picture 4">
            <a:extLst>
              <a:ext uri="{FF2B5EF4-FFF2-40B4-BE49-F238E27FC236}">
                <a16:creationId xmlns:a16="http://schemas.microsoft.com/office/drawing/2014/main" id="{593F98F6-35B5-40EE-A966-ABE46BA6AE2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01227" y="382018"/>
            <a:ext cx="719298" cy="719298"/>
          </a:xfrm>
          <a:prstGeom prst="rect">
            <a:avLst/>
          </a:prstGeom>
        </p:spPr>
      </p:pic>
    </p:spTree>
    <p:extLst>
      <p:ext uri="{BB962C8B-B14F-4D97-AF65-F5344CB8AC3E}">
        <p14:creationId xmlns:p14="http://schemas.microsoft.com/office/powerpoint/2010/main" val="213016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Vision</a:t>
            </a:r>
          </a:p>
          <a:p>
            <a:pPr algn="ctr">
              <a:lnSpc>
                <a:spcPct val="90000"/>
              </a:lnSpc>
              <a:spcAft>
                <a:spcPts val="576"/>
              </a:spcAft>
              <a:defRPr/>
            </a:pP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From faces to feelings, allow </a:t>
            </a:r>
            <a:b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your apps to understand </a:t>
            </a:r>
            <a:b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Speech</a:t>
            </a:r>
          </a:p>
          <a:p>
            <a:pPr algn="ctr">
              <a:lnSpc>
                <a:spcPct val="90000"/>
              </a:lnSpc>
              <a:spcAft>
                <a:spcPts val="576"/>
              </a:spcAft>
              <a:defRPr/>
            </a:pP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Hear and speak </a:t>
            </a:r>
            <a:b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to your users </a:t>
            </a:r>
            <a:b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by filtering noise, identifying </a:t>
            </a:r>
            <a:b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Knowledge</a:t>
            </a:r>
          </a:p>
          <a:p>
            <a:pPr algn="ctr">
              <a:lnSpc>
                <a:spcPct val="90000"/>
              </a:lnSpc>
              <a:spcAft>
                <a:spcPts val="576"/>
              </a:spcAft>
              <a:defRPr/>
            </a:pP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Language</a:t>
            </a:r>
          </a:p>
          <a:p>
            <a:pPr algn="ctr">
              <a:lnSpc>
                <a:spcPct val="90000"/>
              </a:lnSpc>
              <a:spcAft>
                <a:spcPts val="576"/>
              </a:spcAft>
              <a:defRPr/>
            </a:pP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Process text and </a:t>
            </a:r>
            <a:b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b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learn how to recognize what users want</a:t>
            </a:r>
          </a:p>
          <a:p>
            <a:pPr algn="ctr" defTabSz="896042">
              <a:lnSpc>
                <a:spcPct val="90000"/>
              </a:lnSpc>
              <a:spcAft>
                <a:spcPts val="588"/>
              </a:spcAft>
              <a:defRPr/>
            </a:pPr>
            <a:endParaRPr lang="en-US" sz="1537" dirty="0">
              <a:gradFill>
                <a:gsLst>
                  <a:gs pos="64545">
                    <a:schemeClr val="tx1"/>
                  </a:gs>
                  <a:gs pos="40000">
                    <a:schemeClr val="tx1"/>
                  </a:gs>
                </a:gsLst>
                <a:lin ang="5400000" scaled="0"/>
              </a:gradFill>
              <a:latin typeface="Segoe UI"/>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Labs</a:t>
            </a:r>
            <a:endParaRPr lang="en-US" sz="2307" b="1" dirty="0">
              <a:gradFill>
                <a:gsLst>
                  <a:gs pos="64545">
                    <a:schemeClr val="tx1"/>
                  </a:gs>
                  <a:gs pos="40000">
                    <a:schemeClr val="tx1"/>
                  </a:gs>
                </a:gsLst>
                <a:lin ang="5400000" scaled="0"/>
              </a:gradFill>
              <a:latin typeface="Segoe UI Semilight" panose="020B0402040204020203" pitchFamily="34" charset="0"/>
              <a:cs typeface="Segoe UI Semilight" panose="020B0402040204020203" pitchFamily="34" charset="0"/>
            </a:endParaRPr>
          </a:p>
          <a:p>
            <a:pPr algn="ctr" defTabSz="896042">
              <a:lnSpc>
                <a:spcPct val="90000"/>
              </a:lnSpc>
              <a:spcAft>
                <a:spcPts val="588"/>
              </a:spcAft>
              <a:defRPr/>
            </a:pP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Search</a:t>
            </a:r>
          </a:p>
          <a:p>
            <a:pPr algn="ctr">
              <a:lnSpc>
                <a:spcPct val="90000"/>
              </a:lnSpc>
              <a:spcAft>
                <a:spcPts val="576"/>
              </a:spcAft>
              <a:defRPr/>
            </a:pPr>
            <a:r>
              <a:rPr lang="en-US" sz="1372"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defTabSz="896042">
              <a:lnSpc>
                <a:spcPct val="90000"/>
              </a:lnSpc>
              <a:defRPr/>
            </a:pPr>
            <a:r>
              <a:rPr lang="en-US" altLang="en-US" sz="4313" dirty="0">
                <a:gradFill>
                  <a:gsLst>
                    <a:gs pos="12727">
                      <a:schemeClr val="bg1"/>
                    </a:gs>
                    <a:gs pos="52000">
                      <a:schemeClr val="bg1"/>
                    </a:gs>
                  </a:gsLst>
                  <a:lin ang="10800000" scaled="0"/>
                </a:gradFill>
                <a:latin typeface="Segoe UI Light"/>
              </a:rPr>
              <a:t>Microsoft Cognitive Services</a:t>
            </a:r>
          </a:p>
          <a:p>
            <a:pPr defTabSz="896042">
              <a:lnSpc>
                <a:spcPct val="90000"/>
              </a:lnSpc>
              <a:spcAft>
                <a:spcPts val="1440"/>
              </a:spcAft>
              <a:defRPr/>
            </a:pPr>
            <a:r>
              <a:rPr lang="en-US" sz="2745" dirty="0">
                <a:gradFill>
                  <a:gsLst>
                    <a:gs pos="12727">
                      <a:schemeClr val="bg1"/>
                    </a:gs>
                    <a:gs pos="52000">
                      <a:schemeClr val="bg1"/>
                    </a:gs>
                  </a:gsLst>
                  <a:lin ang="10800000" scaled="0"/>
                </a:gradFill>
                <a:latin typeface="Segoe UI Semilight"/>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7CB650-F0C5-4459-8917-A34C0BEF78F0}"/>
              </a:ext>
            </a:extLst>
          </p:cNvPr>
          <p:cNvPicPr>
            <a:picLocks noChangeAspect="1"/>
          </p:cNvPicPr>
          <p:nvPr/>
        </p:nvPicPr>
        <p:blipFill rotWithShape="1">
          <a:blip r:embed="rId3">
            <a:extLst>
              <a:ext uri="{28A0092B-C50C-407E-A947-70E740481C1C}">
                <a14:useLocalDpi xmlns:a14="http://schemas.microsoft.com/office/drawing/2010/main" val="0"/>
              </a:ext>
            </a:extLst>
          </a:blip>
          <a:srcRect l="18409" t="4869" r="24086" b="4804"/>
          <a:stretch/>
        </p:blipFill>
        <p:spPr>
          <a:xfrm>
            <a:off x="5638801" y="2675"/>
            <a:ext cx="6553200" cy="6855326"/>
          </a:xfrm>
          <a:prstGeom prst="rect">
            <a:avLst/>
          </a:prstGeom>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5282381" cy="1292662"/>
          </a:xfrm>
        </p:spPr>
        <p:txBody>
          <a:bodyPr wrap="square">
            <a:spAutoFit/>
          </a:bodyPr>
          <a:lstStyle/>
          <a:p>
            <a:pPr>
              <a:defRPr/>
            </a:pPr>
            <a:r>
              <a:rPr lang="en-US" sz="4000" dirty="0"/>
              <a:t>Custom Vision Service</a:t>
            </a:r>
            <a:br>
              <a:rPr lang="en-US" sz="4400" dirty="0"/>
            </a:br>
            <a:r>
              <a:rPr lang="en-US" sz="2000" spc="0" dirty="0">
                <a:latin typeface="+mn-lt"/>
                <a:cs typeface="Segoe UI Semilight" panose="020B0402040204020203" pitchFamily="34" charset="0"/>
              </a:rPr>
              <a:t>A customizable web service that learns </a:t>
            </a:r>
            <a:br>
              <a:rPr lang="en-US" sz="2000" spc="0" dirty="0">
                <a:latin typeface="+mn-lt"/>
                <a:cs typeface="Segoe UI Semilight" panose="020B0402040204020203" pitchFamily="34" charset="0"/>
              </a:rPr>
            </a:br>
            <a:r>
              <a:rPr lang="en-US" sz="2000" spc="0" dirty="0">
                <a:latin typeface="+mn-lt"/>
                <a:cs typeface="Segoe UI Semilight" panose="020B0402040204020203" pitchFamily="34" charset="0"/>
              </a:rPr>
              <a:t>to recognize specific content in imagery </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6701" y="2057415"/>
            <a:ext cx="5067300" cy="4295535"/>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Upload images</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Upload your own labeled images, or use Custom Vision Service to quickly tag any unlabeled images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Train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your labeled images to teach Custom Vision Service the concepts you want it to learn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Evaluate</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simple REST API calls to quickly tag images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with your new custom computer vision model</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Active learning</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Images evaluated through your custom vision model become part of a feedback loop you can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 to keep improving your classifier</a:t>
            </a:r>
          </a:p>
        </p:txBody>
      </p:sp>
      <p:pic>
        <p:nvPicPr>
          <p:cNvPr id="5" name="Picture 4">
            <a:extLst>
              <a:ext uri="{FF2B5EF4-FFF2-40B4-BE49-F238E27FC236}">
                <a16:creationId xmlns:a16="http://schemas.microsoft.com/office/drawing/2014/main" id="{FC6D47D5-F8FC-4AE4-89D8-4DC0A44AB89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97881" y="255110"/>
            <a:ext cx="925990" cy="925990"/>
          </a:xfrm>
          <a:prstGeom prst="rect">
            <a:avLst/>
          </a:prstGeom>
        </p:spPr>
      </p:pic>
    </p:spTree>
    <p:extLst>
      <p:ext uri="{BB962C8B-B14F-4D97-AF65-F5344CB8AC3E}">
        <p14:creationId xmlns:p14="http://schemas.microsoft.com/office/powerpoint/2010/main" val="41224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fade">
                                      <p:cBhvr>
                                        <p:cTn id="34"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descr="https://microsoft.sharepoint.com/teams/BrandCentral/BundleImages/250MSC12_Nancy_001/PreviewImage.png">
            <a:extLst>
              <a:ext uri="{FF2B5EF4-FFF2-40B4-BE49-F238E27FC236}">
                <a16:creationId xmlns:a16="http://schemas.microsoft.com/office/drawing/2014/main" id="{CAE86D33-68F0-4C4E-87F4-E97DEC1DE5B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27" r="26651" b="6652"/>
          <a:stretch/>
        </p:blipFill>
        <p:spPr bwMode="auto">
          <a:xfrm>
            <a:off x="5638800" y="2674"/>
            <a:ext cx="6569012" cy="6855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5067301" cy="1181862"/>
          </a:xfrm>
        </p:spPr>
        <p:txBody>
          <a:bodyPr wrap="square">
            <a:spAutoFit/>
          </a:bodyPr>
          <a:lstStyle/>
          <a:p>
            <a:pPr>
              <a:defRPr/>
            </a:pPr>
            <a:r>
              <a:rPr lang="en-US" sz="4400"/>
              <a:t>Video Indexer</a:t>
            </a:r>
            <a:br>
              <a:rPr lang="en-US" sz="4400"/>
            </a:br>
            <a:r>
              <a:rPr lang="en-US" sz="2800" spc="0">
                <a:latin typeface="Segoe UI Semilight" panose="020B0402040204020203" pitchFamily="34" charset="0"/>
                <a:cs typeface="Segoe UI Semilight" panose="020B0402040204020203" pitchFamily="34" charset="0"/>
              </a:rPr>
              <a:t>Unlock video insights</a:t>
            </a:r>
            <a:endParaRPr lang="en-US" sz="4400" spc="0">
              <a:latin typeface="Segoe UI Semilight" panose="020B0402040204020203" pitchFamily="34" charset="0"/>
              <a:cs typeface="Segoe UI Semilight" panose="020B0402040204020203" pitchFamily="34" charset="0"/>
            </a:endParaRP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6701" y="1783098"/>
            <a:ext cx="5067300" cy="484440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Upload your video and go</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Start turning your video into insights right away.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No more tedious and error-prone manual indexing. And no need for specialized expertise. With Video Indexer, just upload your video, and start finding insights right away, without writing a single line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code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Make your content more discoverable</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Quickly and easily extract insights from videos using artificial intelligence. Enhance content discovery experiences such as search results by detecting spoken words, faces, characters, and emotions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Improve engagement with your video</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Metadata extracted by Video Indexer can be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used to build powerful engagement experiences with recommendations, highlight clips, and interactive videos</a:t>
            </a:r>
          </a:p>
        </p:txBody>
      </p:sp>
      <p:pic>
        <p:nvPicPr>
          <p:cNvPr id="5" name="Picture 4">
            <a:extLst>
              <a:ext uri="{FF2B5EF4-FFF2-40B4-BE49-F238E27FC236}">
                <a16:creationId xmlns:a16="http://schemas.microsoft.com/office/drawing/2014/main" id="{5B18B2C2-5F56-4D00-9B0E-350C131B1138}"/>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43908" y="384559"/>
            <a:ext cx="686142" cy="686142"/>
          </a:xfrm>
          <a:prstGeom prst="rect">
            <a:avLst/>
          </a:prstGeom>
        </p:spPr>
      </p:pic>
    </p:spTree>
    <p:extLst>
      <p:ext uri="{BB962C8B-B14F-4D97-AF65-F5344CB8AC3E}">
        <p14:creationId xmlns:p14="http://schemas.microsoft.com/office/powerpoint/2010/main" val="384853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E9223-E979-4231-B508-80427CE85E50}"/>
              </a:ext>
            </a:extLst>
          </p:cNvPr>
          <p:cNvSpPr>
            <a:spLocks noGrp="1"/>
          </p:cNvSpPr>
          <p:nvPr>
            <p:ph type="title"/>
          </p:nvPr>
        </p:nvSpPr>
        <p:spPr>
          <a:xfrm>
            <a:off x="269240" y="3895725"/>
            <a:ext cx="3578860" cy="1828800"/>
          </a:xfrm>
        </p:spPr>
        <p:txBody>
          <a:bodyPr vert="horz" wrap="square" lIns="146304" tIns="91440" rIns="146304" bIns="91440" rtlCol="0" anchor="t">
            <a:noAutofit/>
          </a:bodyPr>
          <a:lstStyle/>
          <a:p>
            <a:r>
              <a:rPr lang="en-US"/>
              <a:t>SPEECH</a:t>
            </a:r>
          </a:p>
        </p:txBody>
      </p:sp>
      <p:sp>
        <p:nvSpPr>
          <p:cNvPr id="8" name="Rectangle 7">
            <a:extLst>
              <a:ext uri="{FF2B5EF4-FFF2-40B4-BE49-F238E27FC236}">
                <a16:creationId xmlns:a16="http://schemas.microsoft.com/office/drawing/2014/main" id="{94AF052C-8815-475D-AF2F-3F29D79B563A}"/>
              </a:ext>
            </a:extLst>
          </p:cNvPr>
          <p:cNvSpPr/>
          <p:nvPr/>
        </p:nvSpPr>
        <p:spPr>
          <a:xfrm>
            <a:off x="3830760" y="3900714"/>
            <a:ext cx="763552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Hear and speak to your users by filtering noise, identifying speakers, and understanding intent</a:t>
            </a:r>
          </a:p>
        </p:txBody>
      </p:sp>
      <p:sp>
        <p:nvSpPr>
          <p:cNvPr id="9" name="Rectangle 8">
            <a:extLst>
              <a:ext uri="{FF2B5EF4-FFF2-40B4-BE49-F238E27FC236}">
                <a16:creationId xmlns:a16="http://schemas.microsoft.com/office/drawing/2014/main" id="{47C8125A-9DED-4047-896A-496E048B9AE0}"/>
              </a:ext>
            </a:extLst>
          </p:cNvPr>
          <p:cNvSpPr/>
          <p:nvPr/>
        </p:nvSpPr>
        <p:spPr>
          <a:xfrm>
            <a:off x="3830760" y="5076629"/>
            <a:ext cx="7519411" cy="369332"/>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Custom Recognition | Speaker Recognition | Speech</a:t>
            </a:r>
          </a:p>
        </p:txBody>
      </p:sp>
      <p:pic>
        <p:nvPicPr>
          <p:cNvPr id="30" name="Picture 29">
            <a:extLst>
              <a:ext uri="{FF2B5EF4-FFF2-40B4-BE49-F238E27FC236}">
                <a16:creationId xmlns:a16="http://schemas.microsoft.com/office/drawing/2014/main" id="{7F28E07F-4C47-4A02-9786-FE786C768CFB}"/>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50986" y="2928234"/>
            <a:ext cx="914400" cy="914400"/>
          </a:xfrm>
          <a:prstGeom prst="rect">
            <a:avLst/>
          </a:prstGeom>
        </p:spPr>
      </p:pic>
    </p:spTree>
    <p:extLst>
      <p:ext uri="{BB962C8B-B14F-4D97-AF65-F5344CB8AC3E}">
        <p14:creationId xmlns:p14="http://schemas.microsoft.com/office/powerpoint/2010/main" val="104814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s://microsoft.sharepoint.com/teams/BrandCentral/BundleImages/5830Surface_019_Cafe_Window_05173_VS_R1b/PreviewImage.png">
            <a:extLst>
              <a:ext uri="{FF2B5EF4-FFF2-40B4-BE49-F238E27FC236}">
                <a16:creationId xmlns:a16="http://schemas.microsoft.com/office/drawing/2014/main" id="{5F771497-EE1C-4C55-9E95-9F9C62F030A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945" r="16115"/>
          <a:stretch/>
        </p:blipFill>
        <p:spPr bwMode="auto">
          <a:xfrm flipH="1">
            <a:off x="5638798" y="2674"/>
            <a:ext cx="6552981" cy="68553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7"/>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1417342"/>
            <a:ext cx="5067300" cy="3988784"/>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Voice recognition </a:t>
            </a:r>
            <a:b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(speech to text)</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Converts spoken audio to text</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Voice output </a:t>
            </a:r>
            <a:b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(text to speech)</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Synthesize audio from text</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Speech intent recognition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Convert spoken audio to intent</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sz="4800"/>
              <a:t>Bing Speech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3045D307-6138-402F-B573-1AA98E200A83}"/>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95512" y="381348"/>
            <a:ext cx="730728" cy="730728"/>
          </a:xfrm>
          <a:prstGeom prst="rect">
            <a:avLst/>
          </a:prstGeom>
        </p:spPr>
      </p:pic>
    </p:spTree>
    <p:extLst>
      <p:ext uri="{BB962C8B-B14F-4D97-AF65-F5344CB8AC3E}">
        <p14:creationId xmlns:p14="http://schemas.microsoft.com/office/powerpoint/2010/main" val="341854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xEl>
                                              <p:pRg st="5" end="5"/>
                                            </p:txEl>
                                          </p:spTgt>
                                        </p:tgtEl>
                                        <p:attrNameLst>
                                          <p:attrName>style.visibility</p:attrName>
                                        </p:attrNameLst>
                                      </p:cBhvr>
                                      <p:to>
                                        <p:strVal val="visible"/>
                                      </p:to>
                                    </p:set>
                                    <p:animEffect transition="in" filter="fade">
                                      <p:cBhvr>
                                        <p:cTn id="26"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8D74D0-A095-482B-86CA-7289C79F5F00}"/>
              </a:ext>
            </a:extLst>
          </p:cNvPr>
          <p:cNvGrpSpPr/>
          <p:nvPr/>
        </p:nvGrpSpPr>
        <p:grpSpPr>
          <a:xfrm>
            <a:off x="0" y="1600199"/>
            <a:ext cx="6096000" cy="4281785"/>
            <a:chOff x="0" y="1600199"/>
            <a:chExt cx="6096000" cy="4281785"/>
          </a:xfrm>
        </p:grpSpPr>
        <p:sp>
          <p:nvSpPr>
            <p:cNvPr id="14" name="Rectangle 13"/>
            <p:cNvSpPr/>
            <p:nvPr/>
          </p:nvSpPr>
          <p:spPr bwMode="auto">
            <a:xfrm>
              <a:off x="0" y="1600199"/>
              <a:ext cx="6096000" cy="42817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“Microsoft Cognitive Services gives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 a huge range of opportunities.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It’s a perfect match for us now,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and in the future when we want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to add more features to our app.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The Computer Vision and Speech </a:t>
              </a:r>
              <a:b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APIs are extremely powerful.”</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en-US" sz="16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Blucup</a:t>
              </a: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CEO </a:t>
              </a:r>
              <a:r>
                <a:rPr kumimoji="0" lang="en-US" sz="16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Jaan</a:t>
              </a: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a:t>
              </a:r>
              <a:r>
                <a:rPr kumimoji="0" lang="en-US" sz="16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Apajalahti</a:t>
              </a:r>
              <a:endPar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 name="Rectangle 12"/>
            <p:cNvSpPr/>
            <p:nvPr/>
          </p:nvSpPr>
          <p:spPr>
            <a:xfrm>
              <a:off x="444498" y="4983463"/>
              <a:ext cx="5212080" cy="548640"/>
            </a:xfrm>
            <a:prstGeom prst="rect">
              <a:avLst/>
            </a:prstGeom>
            <a:solidFill>
              <a:schemeClr val="bg1">
                <a:lumMod val="95000"/>
              </a:schemeClr>
            </a:solidFill>
          </p:spPr>
          <p:txBody>
            <a:bodyPr wrap="none" lIns="175761" tIns="140609" rIns="175761" bIns="140609" rtlCol="0" anchor="ctr">
              <a:noAutofit/>
            </a:bodyPr>
            <a:lstStyle/>
            <a:p>
              <a:pPr marL="0" marR="0" lvl="0" indent="0" algn="l"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98039">
                        <a:srgbClr val="00188F"/>
                      </a:gs>
                      <a:gs pos="89091">
                        <a:srgbClr val="00188F"/>
                      </a:gs>
                    </a:gsLst>
                    <a:lin ang="5400000" scaled="0"/>
                  </a:gradFill>
                  <a:effectLst/>
                  <a:uLnTx/>
                  <a:uFillTx/>
                  <a:latin typeface="Segoe UI Semibold" panose="020B0702040204020203" pitchFamily="34" charset="0"/>
                  <a:ea typeface="+mn-ea"/>
                  <a:cs typeface="Segoe UI Semibold" panose="020B0702040204020203" pitchFamily="34" charset="0"/>
                </a:rPr>
                <a:t>Computer Vision API and Speech API</a:t>
              </a:r>
            </a:p>
          </p:txBody>
        </p:sp>
        <p:sp>
          <p:nvSpPr>
            <p:cNvPr id="17" name="TextBox 16">
              <a:hlinkClick r:id="rId3"/>
            </p:cNvPr>
            <p:cNvSpPr txBox="1"/>
            <p:nvPr/>
          </p:nvSpPr>
          <p:spPr>
            <a:xfrm>
              <a:off x="3810006" y="5074903"/>
              <a:ext cx="1737360" cy="365760"/>
            </a:xfrm>
            <a:prstGeom prst="rect">
              <a:avLst/>
            </a:prstGeom>
            <a:solidFill>
              <a:schemeClr val="accent2"/>
            </a:solidFill>
          </p:spPr>
          <p:txBody>
            <a:bodyPr wrap="none" lIns="175761" tIns="140609" rIns="175761" bIns="140609" rtlCol="0" anchor="ctr">
              <a:no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8" name="Picture 7">
            <a:extLst>
              <a:ext uri="{FF2B5EF4-FFF2-40B4-BE49-F238E27FC236}">
                <a16:creationId xmlns:a16="http://schemas.microsoft.com/office/drawing/2014/main" id="{ACDEACEB-92DA-406C-8D37-39989922ECD0}"/>
              </a:ext>
            </a:extLst>
          </p:cNvPr>
          <p:cNvPicPr>
            <a:picLocks noChangeAspect="1"/>
          </p:cNvPicPr>
          <p:nvPr/>
        </p:nvPicPr>
        <p:blipFill rotWithShape="1">
          <a:blip r:embed="rId4"/>
          <a:srcRect l="49154" r="257"/>
          <a:stretch/>
        </p:blipFill>
        <p:spPr>
          <a:xfrm>
            <a:off x="6095999" y="486"/>
            <a:ext cx="6172973" cy="6857513"/>
          </a:xfrm>
          <a:prstGeom prst="rect">
            <a:avLst/>
          </a:prstGeom>
        </p:spPr>
      </p:pic>
      <p:pic>
        <p:nvPicPr>
          <p:cNvPr id="3074" name="Picture 2" descr="Image result for zero keyboard logo">
            <a:extLst>
              <a:ext uri="{FF2B5EF4-FFF2-40B4-BE49-F238E27FC236}">
                <a16:creationId xmlns:a16="http://schemas.microsoft.com/office/drawing/2014/main" id="{A5EECF30-B25C-4C69-8627-D22DADD1367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20402" y="360770"/>
            <a:ext cx="1923585" cy="69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3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F25C33-04D2-4C93-9078-3BA1FFE7F2D6}"/>
              </a:ext>
            </a:extLst>
          </p:cNvPr>
          <p:cNvPicPr>
            <a:picLocks noChangeAspect="1"/>
          </p:cNvPicPr>
          <p:nvPr/>
        </p:nvPicPr>
        <p:blipFill rotWithShape="1">
          <a:blip r:embed="rId3">
            <a:extLst>
              <a:ext uri="{28A0092B-C50C-407E-A947-70E740481C1C}">
                <a14:useLocalDpi xmlns:a14="http://schemas.microsoft.com/office/drawing/2010/main" val="0"/>
              </a:ext>
            </a:extLst>
          </a:blip>
          <a:srcRect l="12001" r="24289"/>
          <a:stretch/>
        </p:blipFill>
        <p:spPr>
          <a:xfrm>
            <a:off x="5638801" y="2674"/>
            <a:ext cx="6552980" cy="6855325"/>
          </a:xfrm>
          <a:prstGeom prst="rect">
            <a:avLst/>
          </a:prstGeom>
        </p:spPr>
      </p:pic>
      <p:sp>
        <p:nvSpPr>
          <p:cNvPr id="3" name="Rectangle 2"/>
          <p:cNvSpPr/>
          <p:nvPr/>
        </p:nvSpPr>
        <p:spPr bwMode="auto">
          <a:xfrm>
            <a:off x="0" y="-9287"/>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0" y="1958640"/>
            <a:ext cx="5067300" cy="272074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36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Customize both language and acoustic models</a:t>
            </a:r>
          </a:p>
          <a:p>
            <a:pPr marL="0" marR="0" lvl="0" indent="0" algn="l" defTabSz="895838" rtl="0" eaLnBrk="1" fontAlgn="auto" latinLnBrk="0" hangingPunct="1">
              <a:lnSpc>
                <a:spcPct val="90000"/>
              </a:lnSpc>
              <a:spcBef>
                <a:spcPts val="1200"/>
              </a:spcBef>
              <a:spcAft>
                <a:spcPts val="0"/>
              </a:spcAft>
              <a:buClrTx/>
              <a:buSzTx/>
              <a:buFontTx/>
              <a:buNone/>
              <a:tabLst/>
              <a:defRPr/>
            </a:pPr>
            <a: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Tailor speech recognition to your app and environment</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pPr lvl="0">
              <a:defRPr/>
            </a:pPr>
            <a:r>
              <a:rPr lang="en-US" sz="4800" dirty="0"/>
              <a:t>Custom Speech </a:t>
            </a:r>
            <a:br>
              <a:rPr lang="en-US" sz="4800" dirty="0"/>
            </a:br>
            <a:r>
              <a:rPr lang="en-US" sz="4800" dirty="0"/>
              <a:t>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6B37F510-82BA-4D72-9A2C-683E521C8FE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12995" y="370224"/>
            <a:ext cx="695762" cy="695762"/>
          </a:xfrm>
          <a:prstGeom prst="rect">
            <a:avLst/>
          </a:prstGeom>
        </p:spPr>
      </p:pic>
    </p:spTree>
    <p:extLst>
      <p:ext uri="{BB962C8B-B14F-4D97-AF65-F5344CB8AC3E}">
        <p14:creationId xmlns:p14="http://schemas.microsoft.com/office/powerpoint/2010/main" val="35540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0" y="-9287"/>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0" y="2331732"/>
            <a:ext cx="5067300" cy="3570208"/>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Create custom language </a:t>
            </a:r>
            <a:b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models for the vocabulary </a:t>
            </a:r>
            <a:b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of the application</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Adapt acoustic models to better match the expected environment </a:t>
            </a:r>
            <a:b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of the application’s users </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Deploy to a custom endpoint </a:t>
            </a:r>
            <a:b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and access from any device</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899665"/>
          </a:xfrm>
        </p:spPr>
        <p:txBody>
          <a:bodyPr/>
          <a:lstStyle/>
          <a:p>
            <a:pPr lvl="0">
              <a:defRPr/>
            </a:pPr>
            <a:r>
              <a:rPr lang="en-US" sz="4800"/>
              <a:t>Custom Speech</a:t>
            </a:r>
            <a:br>
              <a:rPr lang="en-US" sz="4800"/>
            </a:br>
            <a:r>
              <a:rPr lang="en-US" sz="4800"/>
              <a:t>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C098A4B6-E42C-467C-889E-B01CBB8E21F5}"/>
              </a:ext>
            </a:extLst>
          </p:cNvPr>
          <p:cNvSpPr txBox="1"/>
          <p:nvPr/>
        </p:nvSpPr>
        <p:spPr>
          <a:xfrm>
            <a:off x="5638800" y="1234464"/>
            <a:ext cx="6553200" cy="683264"/>
          </a:xfrm>
          <a:prstGeom prst="rect">
            <a:avLst/>
          </a:prstGeom>
          <a:noFill/>
        </p:spPr>
        <p:txBody>
          <a:bodyPr wrap="square" lIns="182880" tIns="146304" rIns="182880" bIns="146304" rtlCol="0">
            <a:spAutoFit/>
          </a:bodyPr>
          <a:lstStyle/>
          <a:p>
            <a:pPr marL="0" marR="0" lvl="0" indent="0" algn="ctr" defTabSz="913632" rtl="0" eaLnBrk="1" fontAlgn="auto" latinLnBrk="0" hangingPunct="1">
              <a:lnSpc>
                <a:spcPct val="90000"/>
              </a:lnSpc>
              <a:spcBef>
                <a:spcPts val="600"/>
              </a:spcBef>
              <a:spcAft>
                <a:spcPts val="0"/>
              </a:spcAft>
              <a:buClrTx/>
              <a:buSzTx/>
              <a:buFontTx/>
              <a:buNone/>
              <a:tabLst/>
              <a:defRPr/>
            </a:pPr>
            <a:r>
              <a:rPr kumimoji="0" lang="en-US" sz="2800" b="0" i="0" u="none" strike="noStrike" kern="0" cap="none" spc="0" normalizeH="0" baseline="0" noProof="0">
                <a:ln>
                  <a:noFill/>
                </a:ln>
                <a:gradFill>
                  <a:gsLst>
                    <a:gs pos="30065">
                      <a:srgbClr val="00188F"/>
                    </a:gs>
                    <a:gs pos="57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Record audio</a:t>
            </a:r>
          </a:p>
        </p:txBody>
      </p:sp>
      <p:sp>
        <p:nvSpPr>
          <p:cNvPr id="19" name="TextBox 18">
            <a:extLst>
              <a:ext uri="{FF2B5EF4-FFF2-40B4-BE49-F238E27FC236}">
                <a16:creationId xmlns:a16="http://schemas.microsoft.com/office/drawing/2014/main" id="{CF906B50-8D87-4B7A-9E87-216D73D5E4B2}"/>
              </a:ext>
            </a:extLst>
          </p:cNvPr>
          <p:cNvSpPr txBox="1"/>
          <p:nvPr/>
        </p:nvSpPr>
        <p:spPr>
          <a:xfrm>
            <a:off x="5638800" y="2834646"/>
            <a:ext cx="6553200" cy="683264"/>
          </a:xfrm>
          <a:prstGeom prst="rect">
            <a:avLst/>
          </a:prstGeom>
          <a:noFill/>
        </p:spPr>
        <p:txBody>
          <a:bodyPr wrap="square" lIns="182880" tIns="146304" rIns="182880" bIns="146304" rtlCol="0">
            <a:spAutoFit/>
          </a:bodyPr>
          <a:lstStyle/>
          <a:p>
            <a:pPr marL="0" marR="0" lvl="0" indent="0" algn="ctr" defTabSz="913632" rtl="0" eaLnBrk="1" fontAlgn="auto" latinLnBrk="0" hangingPunct="1">
              <a:lnSpc>
                <a:spcPct val="90000"/>
              </a:lnSpc>
              <a:spcBef>
                <a:spcPts val="600"/>
              </a:spcBef>
              <a:spcAft>
                <a:spcPts val="0"/>
              </a:spcAft>
              <a:buClrTx/>
              <a:buSzTx/>
              <a:buFontTx/>
              <a:buNone/>
              <a:tabLst/>
              <a:defRPr/>
            </a:pPr>
            <a:r>
              <a:rPr kumimoji="0" lang="en-US" sz="2800" b="0" i="0" u="none" strike="noStrike" kern="0" cap="none" spc="0" normalizeH="0" baseline="0" noProof="0">
                <a:ln>
                  <a:noFill/>
                </a:ln>
                <a:gradFill>
                  <a:gsLst>
                    <a:gs pos="30065">
                      <a:srgbClr val="00188F"/>
                    </a:gs>
                    <a:gs pos="57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Transcribe</a:t>
            </a:r>
          </a:p>
        </p:txBody>
      </p:sp>
      <p:grpSp>
        <p:nvGrpSpPr>
          <p:cNvPr id="30" name="Group 29">
            <a:extLst>
              <a:ext uri="{FF2B5EF4-FFF2-40B4-BE49-F238E27FC236}">
                <a16:creationId xmlns:a16="http://schemas.microsoft.com/office/drawing/2014/main" id="{F972685E-E155-45EC-BFC4-8D75D8E6BB01}"/>
              </a:ext>
            </a:extLst>
          </p:cNvPr>
          <p:cNvGrpSpPr/>
          <p:nvPr/>
        </p:nvGrpSpPr>
        <p:grpSpPr>
          <a:xfrm>
            <a:off x="6433476" y="4617707"/>
            <a:ext cx="4963848" cy="1227405"/>
            <a:chOff x="6433476" y="5090753"/>
            <a:chExt cx="4963848" cy="1227405"/>
          </a:xfrm>
        </p:grpSpPr>
        <p:sp>
          <p:nvSpPr>
            <p:cNvPr id="24" name="Rectangle 23">
              <a:extLst>
                <a:ext uri="{FF2B5EF4-FFF2-40B4-BE49-F238E27FC236}">
                  <a16:creationId xmlns:a16="http://schemas.microsoft.com/office/drawing/2014/main" id="{BB86F341-6EE9-48D3-B817-9596D666FB75}"/>
                </a:ext>
              </a:extLst>
            </p:cNvPr>
            <p:cNvSpPr/>
            <p:nvPr/>
          </p:nvSpPr>
          <p:spPr>
            <a:xfrm>
              <a:off x="9111324" y="5362824"/>
              <a:ext cx="2286000" cy="6832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2880" tIns="146304" rIns="182880" bIns="146304" numCol="1" spcCol="1270" anchor="ctr" anchorCtr="0">
              <a:spAutoFit/>
            </a:bodyPr>
            <a:lstStyle/>
            <a:p>
              <a:pPr marL="0" marR="0" lvl="0" indent="0" algn="ctr" defTabSz="913632" rtl="0" eaLnBrk="1" fontAlgn="auto" latinLnBrk="0" hangingPunct="1">
                <a:lnSpc>
                  <a:spcPct val="90000"/>
                </a:lnSpc>
                <a:spcBef>
                  <a:spcPts val="600"/>
                </a:spcBef>
                <a:spcAft>
                  <a:spcPts val="0"/>
                </a:spcAft>
                <a:buClrTx/>
                <a:buSzTx/>
                <a:buFontTx/>
                <a:buNone/>
                <a:tabLst/>
                <a:defRPr/>
              </a:pPr>
              <a:r>
                <a:rPr kumimoji="0" lang="en-US" sz="2800" b="0" i="0" u="none" strike="noStrike" kern="0" cap="none" spc="0" normalizeH="0" baseline="0" noProof="0">
                  <a:ln>
                    <a:noFill/>
                  </a:ln>
                  <a:gradFill>
                    <a:gsLst>
                      <a:gs pos="30065">
                        <a:srgbClr val="00188F"/>
                      </a:gs>
                      <a:gs pos="57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Deploy</a:t>
              </a:r>
            </a:p>
          </p:txBody>
        </p:sp>
        <p:sp>
          <p:nvSpPr>
            <p:cNvPr id="25" name="Rectangle 24">
              <a:extLst>
                <a:ext uri="{FF2B5EF4-FFF2-40B4-BE49-F238E27FC236}">
                  <a16:creationId xmlns:a16="http://schemas.microsoft.com/office/drawing/2014/main" id="{50A4565C-9A0D-4544-93C4-51D69CB10E24}"/>
                </a:ext>
              </a:extLst>
            </p:cNvPr>
            <p:cNvSpPr/>
            <p:nvPr/>
          </p:nvSpPr>
          <p:spPr>
            <a:xfrm>
              <a:off x="6433476" y="5362824"/>
              <a:ext cx="2286000" cy="6832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2880" tIns="146304" rIns="182880" bIns="146304" numCol="1" spcCol="1270" anchor="ctr" anchorCtr="0">
              <a:spAutoFit/>
            </a:bodyPr>
            <a:lstStyle/>
            <a:p>
              <a:pPr marL="0" marR="0" lvl="0" indent="0" algn="ctr" defTabSz="913632" rtl="0" eaLnBrk="1" fontAlgn="auto" latinLnBrk="0" hangingPunct="1">
                <a:lnSpc>
                  <a:spcPct val="90000"/>
                </a:lnSpc>
                <a:spcBef>
                  <a:spcPts val="600"/>
                </a:spcBef>
                <a:spcAft>
                  <a:spcPts val="0"/>
                </a:spcAft>
                <a:buClrTx/>
                <a:buSzTx/>
                <a:buFontTx/>
                <a:buNone/>
                <a:tabLst/>
                <a:defRPr/>
              </a:pPr>
              <a:r>
                <a:rPr kumimoji="0" lang="en-US" sz="2800" b="0" i="0" u="none" strike="noStrike" kern="0" cap="none" spc="0" normalizeH="0" baseline="0" noProof="0">
                  <a:ln>
                    <a:noFill/>
                  </a:ln>
                  <a:gradFill>
                    <a:gsLst>
                      <a:gs pos="30065">
                        <a:srgbClr val="00188F"/>
                      </a:gs>
                      <a:gs pos="57000">
                        <a:srgbClr val="00188F"/>
                      </a:gs>
                    </a:gsLst>
                    <a:lin ang="5400000" scaled="0"/>
                  </a:gradFill>
                  <a:effectLst/>
                  <a:uLnTx/>
                  <a:uFillTx/>
                  <a:latin typeface="Segoe UI Semilight" panose="020B0402040204020203" pitchFamily="34" charset="0"/>
                  <a:ea typeface="+mn-ea"/>
                  <a:cs typeface="Segoe UI Semilight" panose="020B0402040204020203" pitchFamily="34" charset="0"/>
                </a:rPr>
                <a:t>Adapt</a:t>
              </a:r>
            </a:p>
          </p:txBody>
        </p:sp>
        <p:sp>
          <p:nvSpPr>
            <p:cNvPr id="26" name="Left Bracket 25">
              <a:extLst>
                <a:ext uri="{FF2B5EF4-FFF2-40B4-BE49-F238E27FC236}">
                  <a16:creationId xmlns:a16="http://schemas.microsoft.com/office/drawing/2014/main" id="{05672CC3-2E7E-479D-9D40-BB9A8E6753B4}"/>
                </a:ext>
              </a:extLst>
            </p:cNvPr>
            <p:cNvSpPr/>
            <p:nvPr/>
          </p:nvSpPr>
          <p:spPr>
            <a:xfrm rot="5400000">
              <a:off x="8784774" y="3834588"/>
              <a:ext cx="261255" cy="2773586"/>
            </a:xfrm>
            <a:prstGeom prst="leftBracket">
              <a:avLst>
                <a:gd name="adj" fmla="val 69285"/>
              </a:avLst>
            </a:prstGeom>
            <a:ln w="38100" cap="rnd">
              <a:solidFill>
                <a:schemeClr val="bg1">
                  <a:lumMod val="7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7" name="Left Bracket 26">
              <a:extLst>
                <a:ext uri="{FF2B5EF4-FFF2-40B4-BE49-F238E27FC236}">
                  <a16:creationId xmlns:a16="http://schemas.microsoft.com/office/drawing/2014/main" id="{C2A20E12-C937-4D8F-98A6-988DE5C3F5E9}"/>
                </a:ext>
              </a:extLst>
            </p:cNvPr>
            <p:cNvSpPr/>
            <p:nvPr/>
          </p:nvSpPr>
          <p:spPr>
            <a:xfrm rot="16200000" flipV="1">
              <a:off x="8784774" y="4800738"/>
              <a:ext cx="261255" cy="2773586"/>
            </a:xfrm>
            <a:prstGeom prst="leftBracket">
              <a:avLst>
                <a:gd name="adj" fmla="val 69285"/>
              </a:avLst>
            </a:prstGeom>
            <a:ln w="38100" cap="rnd">
              <a:solidFill>
                <a:schemeClr val="bg1">
                  <a:lumMod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31" name="Freeform 17">
            <a:extLst>
              <a:ext uri="{FF2B5EF4-FFF2-40B4-BE49-F238E27FC236}">
                <a16:creationId xmlns:a16="http://schemas.microsoft.com/office/drawing/2014/main" id="{6114F99E-9F94-48C2-B55E-6295DDE68C72}"/>
              </a:ext>
            </a:extLst>
          </p:cNvPr>
          <p:cNvSpPr>
            <a:spLocks noChangeAspect="1"/>
          </p:cNvSpPr>
          <p:nvPr/>
        </p:nvSpPr>
        <p:spPr bwMode="auto">
          <a:xfrm rot="10800000">
            <a:off x="8767657" y="2226981"/>
            <a:ext cx="295486" cy="298412"/>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2" name="Freeform 17">
            <a:extLst>
              <a:ext uri="{FF2B5EF4-FFF2-40B4-BE49-F238E27FC236}">
                <a16:creationId xmlns:a16="http://schemas.microsoft.com/office/drawing/2014/main" id="{9EF08C6A-A268-4336-A4A5-C6D08935F72A}"/>
              </a:ext>
            </a:extLst>
          </p:cNvPr>
          <p:cNvSpPr>
            <a:spLocks noChangeAspect="1"/>
          </p:cNvSpPr>
          <p:nvPr/>
        </p:nvSpPr>
        <p:spPr bwMode="auto">
          <a:xfrm rot="10800000">
            <a:off x="8767657" y="3827164"/>
            <a:ext cx="295486" cy="298412"/>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8DCDDAA3-4F6E-4AD0-85CA-067E85B524C2}"/>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112995" y="370224"/>
            <a:ext cx="695762" cy="695762"/>
          </a:xfrm>
          <a:prstGeom prst="rect">
            <a:avLst/>
          </a:prstGeom>
        </p:spPr>
      </p:pic>
    </p:spTree>
    <p:extLst>
      <p:ext uri="{BB962C8B-B14F-4D97-AF65-F5344CB8AC3E}">
        <p14:creationId xmlns:p14="http://schemas.microsoft.com/office/powerpoint/2010/main" val="356330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4641" t="9055" r="9425" b="14408"/>
          <a:stretch/>
        </p:blipFill>
        <p:spPr>
          <a:xfrm>
            <a:off x="6096001" y="487"/>
            <a:ext cx="6172972" cy="6857027"/>
          </a:xfrm>
          <a:prstGeom prst="rect">
            <a:avLst/>
          </a:prstGeom>
        </p:spPr>
      </p:pic>
      <p:pic>
        <p:nvPicPr>
          <p:cNvPr id="9" name="Picture 8"/>
          <p:cNvPicPr>
            <a:picLocks noChangeAspect="1"/>
          </p:cNvPicPr>
          <p:nvPr/>
        </p:nvPicPr>
        <p:blipFill>
          <a:blip r:embed="rId4"/>
          <a:stretch>
            <a:fillRect/>
          </a:stretch>
        </p:blipFill>
        <p:spPr>
          <a:xfrm>
            <a:off x="339766" y="-65259"/>
            <a:ext cx="3150578" cy="1575289"/>
          </a:xfrm>
          <a:prstGeom prst="rect">
            <a:avLst/>
          </a:prstGeom>
        </p:spPr>
      </p:pic>
      <p:grpSp>
        <p:nvGrpSpPr>
          <p:cNvPr id="2" name="Group 1">
            <a:extLst>
              <a:ext uri="{FF2B5EF4-FFF2-40B4-BE49-F238E27FC236}">
                <a16:creationId xmlns:a16="http://schemas.microsoft.com/office/drawing/2014/main" id="{2F8D74D0-A095-482B-86CA-7289C79F5F00}"/>
              </a:ext>
            </a:extLst>
          </p:cNvPr>
          <p:cNvGrpSpPr/>
          <p:nvPr/>
        </p:nvGrpSpPr>
        <p:grpSpPr>
          <a:xfrm>
            <a:off x="0" y="1600199"/>
            <a:ext cx="6096000" cy="4281785"/>
            <a:chOff x="0" y="1600199"/>
            <a:chExt cx="6096000" cy="4281785"/>
          </a:xfrm>
        </p:grpSpPr>
        <p:sp>
          <p:nvSpPr>
            <p:cNvPr id="14" name="Rectangle 13"/>
            <p:cNvSpPr/>
            <p:nvPr/>
          </p:nvSpPr>
          <p:spPr bwMode="auto">
            <a:xfrm>
              <a:off x="0" y="1600199"/>
              <a:ext cx="6096000" cy="4281785"/>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“The only reason we can build a product like this is because we are building </a:t>
              </a:r>
              <a:b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on the deep learning and speech recognition expertise at Microsoft to deliver an entertainment experience </a:t>
              </a:r>
              <a:b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that will be revolutionary.”</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Alexander Mejia, Owner and Creative Director, </a:t>
              </a:r>
              <a:b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Human Interact</a:t>
              </a:r>
            </a:p>
          </p:txBody>
        </p:sp>
        <p:sp>
          <p:nvSpPr>
            <p:cNvPr id="13" name="Rectangle 12"/>
            <p:cNvSpPr/>
            <p:nvPr/>
          </p:nvSpPr>
          <p:spPr>
            <a:xfrm>
              <a:off x="444500" y="5141142"/>
              <a:ext cx="2221740" cy="365760"/>
            </a:xfrm>
            <a:prstGeom prst="rect">
              <a:avLst/>
            </a:prstGeom>
            <a:solidFill>
              <a:schemeClr val="bg1">
                <a:lumMod val="95000"/>
              </a:schemeClr>
            </a:solidFill>
          </p:spPr>
          <p:txBody>
            <a:bodyPr wrap="none" lIns="175761" tIns="140609" rIns="175761" bIns="140609" rtlCol="0" anchor="ctr">
              <a:noAutofit/>
            </a:body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89091">
                        <a:srgbClr val="0078D7"/>
                      </a:gs>
                      <a:gs pos="73636">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Custom Speech Service, LUIS</a:t>
              </a:r>
            </a:p>
          </p:txBody>
        </p:sp>
        <p:sp>
          <p:nvSpPr>
            <p:cNvPr id="17" name="TextBox 16">
              <a:hlinkClick r:id="rId5"/>
            </p:cNvPr>
            <p:cNvSpPr txBox="1"/>
            <p:nvPr/>
          </p:nvSpPr>
          <p:spPr>
            <a:xfrm>
              <a:off x="2711960" y="5141142"/>
              <a:ext cx="1720806" cy="365760"/>
            </a:xfrm>
            <a:prstGeom prst="rect">
              <a:avLst/>
            </a:prstGeom>
            <a:solidFill>
              <a:schemeClr val="accent3"/>
            </a:solidFill>
          </p:spPr>
          <p:txBody>
            <a:bodyPr wrap="none" lIns="175761" tIns="140609" rIns="175761" bIns="140609" rtlCol="0" anchor="ctr">
              <a:no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case study here</a:t>
              </a:r>
            </a:p>
          </p:txBody>
        </p:sp>
        <p:sp>
          <p:nvSpPr>
            <p:cNvPr id="8" name="TextBox 7">
              <a:hlinkClick r:id="rId6"/>
            </p:cNvPr>
            <p:cNvSpPr txBox="1"/>
            <p:nvPr/>
          </p:nvSpPr>
          <p:spPr>
            <a:xfrm>
              <a:off x="4478486" y="5141142"/>
              <a:ext cx="1359388" cy="365760"/>
            </a:xfrm>
            <a:prstGeom prst="rect">
              <a:avLst/>
            </a:prstGeom>
            <a:solidFill>
              <a:schemeClr val="accent3"/>
            </a:solidFill>
          </p:spPr>
          <p:txBody>
            <a:bodyPr wrap="none" lIns="175761" tIns="140609" rIns="175761" bIns="140609" rtlCol="0" anchor="ctr">
              <a:noAutofit/>
            </a:bodyPr>
            <a:lstStyle>
              <a:defPPr>
                <a:defRPr lang="en-US"/>
              </a:defPPr>
              <a:lvl1pPr algn="ctr" defTabSz="914314">
                <a:lnSpc>
                  <a:spcPct val="90000"/>
                </a:lnSpc>
                <a:spcAft>
                  <a:spcPts val="576"/>
                </a:spcAft>
                <a:defRPr sz="1176">
                  <a:gradFill>
                    <a:gsLst>
                      <a:gs pos="21818">
                        <a:srgbClr val="FFFFFF"/>
                      </a:gs>
                      <a:gs pos="42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See video here</a:t>
              </a:r>
            </a:p>
          </p:txBody>
        </p:sp>
      </p:grpSp>
    </p:spTree>
    <p:extLst>
      <p:ext uri="{BB962C8B-B14F-4D97-AF65-F5344CB8AC3E}">
        <p14:creationId xmlns:p14="http://schemas.microsoft.com/office/powerpoint/2010/main" val="367265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8A711-2439-4E6D-AD1E-BFD23DC27E97}"/>
              </a:ext>
            </a:extLst>
          </p:cNvPr>
          <p:cNvPicPr>
            <a:picLocks noChangeAspect="1"/>
          </p:cNvPicPr>
          <p:nvPr/>
        </p:nvPicPr>
        <p:blipFill rotWithShape="1">
          <a:blip r:embed="rId3">
            <a:extLst>
              <a:ext uri="{28A0092B-C50C-407E-A947-70E740481C1C}">
                <a14:useLocalDpi xmlns:a14="http://schemas.microsoft.com/office/drawing/2010/main" val="0"/>
              </a:ext>
            </a:extLst>
          </a:blip>
          <a:srcRect l="2667" r="33606"/>
          <a:stretch/>
        </p:blipFill>
        <p:spPr>
          <a:xfrm>
            <a:off x="5638798" y="2674"/>
            <a:ext cx="6552981" cy="6855326"/>
          </a:xfrm>
          <a:prstGeom prst="rect">
            <a:avLst/>
          </a:prstGeom>
        </p:spPr>
      </p:pic>
      <p:sp>
        <p:nvSpPr>
          <p:cNvPr id="3" name="Rectangle 2"/>
          <p:cNvSpPr/>
          <p:nvPr/>
        </p:nvSpPr>
        <p:spPr bwMode="auto">
          <a:xfrm>
            <a:off x="0" y="0"/>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2331732"/>
            <a:ext cx="5067300" cy="211237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Speaker verification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Check if two voices are the same</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altLang="zh-CN"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Speaker identification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pPr lvl="0">
              <a:defRPr/>
            </a:pPr>
            <a:r>
              <a:rPr lang="en-US" sz="4800" dirty="0"/>
              <a:t>Speaker </a:t>
            </a:r>
            <a:br>
              <a:rPr lang="en-US" sz="4800" dirty="0"/>
            </a:br>
            <a:r>
              <a:rPr lang="en-US" sz="4800" dirty="0"/>
              <a:t>Recognition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D0813B26-FA5A-44FE-A784-B992DA758B85}"/>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66952" y="324181"/>
            <a:ext cx="787848" cy="787848"/>
          </a:xfrm>
          <a:prstGeom prst="rect">
            <a:avLst/>
          </a:prstGeom>
        </p:spPr>
      </p:pic>
    </p:spTree>
    <p:extLst>
      <p:ext uri="{BB962C8B-B14F-4D97-AF65-F5344CB8AC3E}">
        <p14:creationId xmlns:p14="http://schemas.microsoft.com/office/powerpoint/2010/main" val="290862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3" end="3"/>
                                            </p:txEl>
                                          </p:spTgt>
                                        </p:tgtEl>
                                        <p:attrNameLst>
                                          <p:attrName>style.visibility</p:attrName>
                                        </p:attrNameLst>
                                      </p:cBhvr>
                                      <p:to>
                                        <p:strVal val="visible"/>
                                      </p:to>
                                    </p:set>
                                    <p:animEffect transition="in" filter="fade">
                                      <p:cBhvr>
                                        <p:cTn id="18"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0" y="0"/>
            <a:ext cx="5638800" cy="68672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2331732"/>
            <a:ext cx="5067300" cy="4044184"/>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82880" tIns="146304" rIns="182880" bIns="146304">
            <a:spAutoFit/>
          </a:bodyPr>
          <a:lstStyle/>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Enrollment</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Create a unique voiceprint for a profile</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After enrolling one or more </a:t>
            </a:r>
            <a:b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voices, identify who is speaking </a:t>
            </a:r>
            <a:b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from an audio clip</a:t>
            </a:r>
          </a:p>
          <a:p>
            <a:pPr marL="0" marR="0" lvl="0" indent="0" algn="l" defTabSz="895838" rtl="0" eaLnBrk="1" fontAlgn="auto" latinLnBrk="0" hangingPunct="1">
              <a:lnSpc>
                <a:spcPct val="90000"/>
              </a:lnSpc>
              <a:spcBef>
                <a:spcPts val="3000"/>
              </a:spcBef>
              <a:spcAft>
                <a:spcPts val="0"/>
              </a:spcAft>
              <a:buClrTx/>
              <a:buSzTx/>
              <a:buFontTx/>
              <a:buNone/>
              <a:tabLst/>
              <a:defRPr/>
            </a:pPr>
            <a:r>
              <a:rPr kumimoji="0" lang="en-US" sz="28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Verification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Confirm if a voice belongs to </a:t>
            </a:r>
            <a:b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 previously enrolled profile </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pPr lvl="0">
              <a:defRPr/>
            </a:pPr>
            <a:r>
              <a:rPr lang="en-US" sz="4800" dirty="0"/>
              <a:t>Speaker </a:t>
            </a:r>
            <a:br>
              <a:rPr lang="en-US" sz="4800" dirty="0"/>
            </a:br>
            <a:r>
              <a:rPr lang="en-US" sz="4800" dirty="0"/>
              <a:t>Recognition API</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4B46F75B-DD1B-4A94-8FAB-552B2D9BE0D4}"/>
              </a:ext>
            </a:extLst>
          </p:cNvPr>
          <p:cNvGrpSpPr/>
          <p:nvPr/>
        </p:nvGrpSpPr>
        <p:grpSpPr>
          <a:xfrm>
            <a:off x="6503777" y="1233663"/>
            <a:ext cx="4650647" cy="2196138"/>
            <a:chOff x="700177" y="1731099"/>
            <a:chExt cx="3200000" cy="1511111"/>
          </a:xfrm>
        </p:grpSpPr>
        <p:pic>
          <p:nvPicPr>
            <p:cNvPr id="23" name="Picture 22">
              <a:extLst>
                <a:ext uri="{FF2B5EF4-FFF2-40B4-BE49-F238E27FC236}">
                  <a16:creationId xmlns:a16="http://schemas.microsoft.com/office/drawing/2014/main" id="{B44BBCC3-DAC7-4146-8123-2A565A347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24" name="Rectangle 23">
              <a:extLst>
                <a:ext uri="{FF2B5EF4-FFF2-40B4-BE49-F238E27FC236}">
                  <a16:creationId xmlns:a16="http://schemas.microsoft.com/office/drawing/2014/main" id="{9F4BBE2B-F12A-47AC-BDDD-5F43C0F1F57D}"/>
                </a:ext>
              </a:extLst>
            </p:cNvPr>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Is this Anna’s voice?</a:t>
              </a:r>
            </a:p>
          </p:txBody>
        </p:sp>
        <p:sp>
          <p:nvSpPr>
            <p:cNvPr id="25" name="Rectangle 24">
              <a:extLst>
                <a:ext uri="{FF2B5EF4-FFF2-40B4-BE49-F238E27FC236}">
                  <a16:creationId xmlns:a16="http://schemas.microsoft.com/office/drawing/2014/main" id="{4967A96E-4EBA-4453-937D-DB584B885FF4}"/>
                </a:ext>
              </a:extLst>
            </p:cNvPr>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Anna</a:t>
              </a:r>
            </a:p>
          </p:txBody>
        </p:sp>
      </p:grpSp>
      <p:grpSp>
        <p:nvGrpSpPr>
          <p:cNvPr id="26" name="Group 25">
            <a:extLst>
              <a:ext uri="{FF2B5EF4-FFF2-40B4-BE49-F238E27FC236}">
                <a16:creationId xmlns:a16="http://schemas.microsoft.com/office/drawing/2014/main" id="{55F172F3-C723-48E5-8753-144B6BC49D8A}"/>
              </a:ext>
            </a:extLst>
          </p:cNvPr>
          <p:cNvGrpSpPr/>
          <p:nvPr/>
        </p:nvGrpSpPr>
        <p:grpSpPr>
          <a:xfrm>
            <a:off x="6554062" y="3700914"/>
            <a:ext cx="4650647" cy="2196138"/>
            <a:chOff x="700177" y="4275164"/>
            <a:chExt cx="3200000" cy="1511111"/>
          </a:xfrm>
          <a:solidFill>
            <a:schemeClr val="bg1"/>
          </a:solidFill>
        </p:grpSpPr>
        <p:pic>
          <p:nvPicPr>
            <p:cNvPr id="27" name="Picture 26">
              <a:extLst>
                <a:ext uri="{FF2B5EF4-FFF2-40B4-BE49-F238E27FC236}">
                  <a16:creationId xmlns:a16="http://schemas.microsoft.com/office/drawing/2014/main" id="{8995A964-7922-4F32-A2D7-44BB7B8FA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28" name="Rectangle 27">
              <a:extLst>
                <a:ext uri="{FF2B5EF4-FFF2-40B4-BE49-F238E27FC236}">
                  <a16:creationId xmlns:a16="http://schemas.microsoft.com/office/drawing/2014/main" id="{9DA7EC17-8B97-4F0A-B296-CCE1345F9798}"/>
                </a:ext>
              </a:extLst>
            </p:cNvPr>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Anna</a:t>
              </a:r>
            </a:p>
          </p:txBody>
        </p:sp>
        <p:sp>
          <p:nvSpPr>
            <p:cNvPr id="29" name="Rectangle 28">
              <a:extLst>
                <a:ext uri="{FF2B5EF4-FFF2-40B4-BE49-F238E27FC236}">
                  <a16:creationId xmlns:a16="http://schemas.microsoft.com/office/drawing/2014/main" id="{F24BB0AE-2831-4151-9874-9070D84208E7}"/>
                </a:ext>
              </a:extLst>
            </p:cNvPr>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Mike</a:t>
              </a:r>
            </a:p>
          </p:txBody>
        </p:sp>
        <p:sp>
          <p:nvSpPr>
            <p:cNvPr id="30" name="Rectangle 29">
              <a:extLst>
                <a:ext uri="{FF2B5EF4-FFF2-40B4-BE49-F238E27FC236}">
                  <a16:creationId xmlns:a16="http://schemas.microsoft.com/office/drawing/2014/main" id="{E530C795-B492-46AD-959E-90DD3987AFDB}"/>
                </a:ext>
              </a:extLst>
            </p:cNvPr>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Marry</a:t>
              </a:r>
            </a:p>
          </p:txBody>
        </p:sp>
        <p:sp>
          <p:nvSpPr>
            <p:cNvPr id="31" name="Rectangle 30">
              <a:extLst>
                <a:ext uri="{FF2B5EF4-FFF2-40B4-BE49-F238E27FC236}">
                  <a16:creationId xmlns:a16="http://schemas.microsoft.com/office/drawing/2014/main" id="{606FED21-7BD5-492F-86CD-5EDA854CF58F}"/>
                </a:ext>
              </a:extLst>
            </p:cNvPr>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Who’s voice is this?</a:t>
              </a:r>
            </a:p>
          </p:txBody>
        </p:sp>
      </p:grpSp>
      <p:pic>
        <p:nvPicPr>
          <p:cNvPr id="18" name="Picture 17">
            <a:extLst>
              <a:ext uri="{FF2B5EF4-FFF2-40B4-BE49-F238E27FC236}">
                <a16:creationId xmlns:a16="http://schemas.microsoft.com/office/drawing/2014/main" id="{F0CF5EE5-BCA0-43D5-BD15-32D40582B0E6}"/>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66952" y="324181"/>
            <a:ext cx="787848" cy="787848"/>
          </a:xfrm>
          <a:prstGeom prst="rect">
            <a:avLst/>
          </a:prstGeom>
        </p:spPr>
      </p:pic>
    </p:spTree>
    <p:extLst>
      <p:ext uri="{BB962C8B-B14F-4D97-AF65-F5344CB8AC3E}">
        <p14:creationId xmlns:p14="http://schemas.microsoft.com/office/powerpoint/2010/main" val="82676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Language</a:t>
                  </a:r>
                </a:p>
                <a:p>
                  <a:pPr algn="ctr" defTabSz="896042">
                    <a:lnSpc>
                      <a:spcPct val="90000"/>
                    </a:lnSpc>
                    <a:spcAft>
                      <a:spcPts val="588"/>
                    </a:spcAft>
                    <a:defRPr/>
                  </a:pPr>
                  <a:endParaRPr lang="en-US" sz="1537" dirty="0">
                    <a:gradFill>
                      <a:gsLst>
                        <a:gs pos="64545">
                          <a:schemeClr val="tx1"/>
                        </a:gs>
                        <a:gs pos="40000">
                          <a:schemeClr val="tx1"/>
                        </a:gs>
                      </a:gsLst>
                      <a:lin ang="5400000" scaled="0"/>
                    </a:gradFill>
                    <a:latin typeface="Segoe UI"/>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Labs</a:t>
                  </a:r>
                  <a:endParaRPr lang="en-US" sz="2307" b="1" dirty="0">
                    <a:gradFill>
                      <a:gsLst>
                        <a:gs pos="64545">
                          <a:schemeClr val="tx1"/>
                        </a:gs>
                        <a:gs pos="4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algn="ctr" defTabSz="896042">
                    <a:lnSpc>
                      <a:spcPct val="90000"/>
                    </a:lnSpc>
                    <a:spcAft>
                      <a:spcPts val="588"/>
                    </a:spcAft>
                    <a:defRPr/>
                  </a:pPr>
                  <a:r>
                    <a:rPr lang="en-US" sz="1961" b="1" dirty="0">
                      <a:gradFill>
                        <a:gsLst>
                          <a:gs pos="6364">
                            <a:schemeClr val="tx1"/>
                          </a:gs>
                          <a:gs pos="21818">
                            <a:schemeClr val="tx1"/>
                          </a:gs>
                        </a:gsLst>
                        <a:lin ang="5400000" scaled="0"/>
                      </a:gradFill>
                      <a:latin typeface="Segoe UI" panose="020B0502040204020203" pitchFamily="34" charset="0"/>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Autosuggest</a:t>
            </a:r>
          </a:p>
          <a:p>
            <a:pPr defTabSz="914139">
              <a:lnSpc>
                <a:spcPct val="90000"/>
              </a:lnSpc>
              <a:spcAft>
                <a:spcPts val="1000"/>
              </a:spcAft>
              <a:defRPr/>
            </a:pPr>
            <a:r>
              <a:rPr lang="en-US" sz="1470" dirty="0"/>
              <a:t>Bing Image Search </a:t>
            </a:r>
          </a:p>
          <a:p>
            <a:pPr defTabSz="914139">
              <a:lnSpc>
                <a:spcPct val="90000"/>
              </a:lnSpc>
              <a:spcAft>
                <a:spcPts val="1000"/>
              </a:spcAft>
              <a:defRPr/>
            </a:pPr>
            <a:r>
              <a:rPr lang="en-US" sz="1470" dirty="0"/>
              <a:t>Bing News Search</a:t>
            </a:r>
          </a:p>
          <a:p>
            <a:pPr defTabSz="914139">
              <a:lnSpc>
                <a:spcPct val="90000"/>
              </a:lnSpc>
              <a:spcAft>
                <a:spcPts val="1000"/>
              </a:spcAft>
              <a:defRPr/>
            </a:pPr>
            <a:r>
              <a:rPr lang="en-US" sz="1470" dirty="0"/>
              <a:t>Bing Video Search </a:t>
            </a:r>
          </a:p>
          <a:p>
            <a:pPr defTabSz="914139">
              <a:lnSpc>
                <a:spcPct val="90000"/>
              </a:lnSpc>
              <a:spcAft>
                <a:spcPts val="1000"/>
              </a:spcAft>
              <a:defRPr/>
            </a:pPr>
            <a:r>
              <a:rPr lang="en-US" sz="1470" dirty="0"/>
              <a:t>Bing Web Search </a:t>
            </a:r>
          </a:p>
          <a:p>
            <a:pPr defTabSz="914139">
              <a:lnSpc>
                <a:spcPct val="90000"/>
              </a:lnSpc>
              <a:spcAft>
                <a:spcPts val="1000"/>
              </a:spcAft>
              <a:defRPr/>
            </a:pPr>
            <a:r>
              <a:rPr lang="en-US" sz="1470" dirty="0"/>
              <a:t>Bing Entity Search</a:t>
            </a:r>
          </a:p>
          <a:p>
            <a:pPr defTabSz="914139">
              <a:lnSpc>
                <a:spcPct val="90000"/>
              </a:lnSpc>
              <a:spcAft>
                <a:spcPts val="1000"/>
              </a:spcAft>
              <a:defRPr/>
            </a:pPr>
            <a:r>
              <a:rPr lang="en-US" sz="1470" dirty="0"/>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Academic Knowledge</a:t>
            </a:r>
          </a:p>
          <a:p>
            <a:pPr defTabSz="914139">
              <a:lnSpc>
                <a:spcPct val="90000"/>
              </a:lnSpc>
              <a:spcAft>
                <a:spcPts val="1000"/>
              </a:spcAft>
              <a:defRPr/>
            </a:pPr>
            <a:r>
              <a:rPr lang="en-US" sz="1470" dirty="0"/>
              <a:t>Entity Linking</a:t>
            </a:r>
          </a:p>
          <a:p>
            <a:pPr defTabSz="914139">
              <a:lnSpc>
                <a:spcPct val="90000"/>
              </a:lnSpc>
              <a:spcAft>
                <a:spcPts val="1000"/>
              </a:spcAft>
              <a:defRPr/>
            </a:pPr>
            <a:r>
              <a:rPr lang="en-US" sz="1470" dirty="0"/>
              <a:t>Knowledge Exploration </a:t>
            </a:r>
          </a:p>
          <a:p>
            <a:pPr defTabSz="914139">
              <a:lnSpc>
                <a:spcPct val="90000"/>
              </a:lnSpc>
              <a:spcAft>
                <a:spcPts val="1000"/>
              </a:spcAft>
              <a:defRPr/>
            </a:pPr>
            <a:r>
              <a:rPr lang="en-US" sz="1470" dirty="0"/>
              <a:t>Recommendations</a:t>
            </a:r>
          </a:p>
          <a:p>
            <a:pPr defTabSz="914139">
              <a:lnSpc>
                <a:spcPct val="90000"/>
              </a:lnSpc>
              <a:spcAft>
                <a:spcPts val="1000"/>
              </a:spcAft>
              <a:defRPr/>
            </a:pPr>
            <a:r>
              <a:rPr lang="en-US" sz="1470" dirty="0"/>
              <a:t>QnA Maker</a:t>
            </a:r>
          </a:p>
          <a:p>
            <a:pPr defTabSz="914139">
              <a:lnSpc>
                <a:spcPct val="90000"/>
              </a:lnSpc>
              <a:spcAft>
                <a:spcPts val="1000"/>
              </a:spcAft>
              <a:defRPr/>
            </a:pPr>
            <a:r>
              <a:rPr lang="en-US" sz="1470" dirty="0"/>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Spell Check</a:t>
            </a:r>
          </a:p>
          <a:p>
            <a:pPr defTabSz="914139">
              <a:lnSpc>
                <a:spcPct val="90000"/>
              </a:lnSpc>
              <a:spcAft>
                <a:spcPts val="1000"/>
              </a:spcAft>
              <a:defRPr/>
            </a:pPr>
            <a:r>
              <a:rPr lang="en-US" sz="1470" dirty="0"/>
              <a:t>Linguistic Analysis</a:t>
            </a:r>
          </a:p>
          <a:p>
            <a:pPr defTabSz="914139">
              <a:lnSpc>
                <a:spcPct val="90000"/>
              </a:lnSpc>
              <a:spcAft>
                <a:spcPts val="1000"/>
              </a:spcAft>
              <a:defRPr/>
            </a:pPr>
            <a:r>
              <a:rPr lang="en-US" sz="1470" dirty="0"/>
              <a:t>Text Analytics</a:t>
            </a:r>
          </a:p>
          <a:p>
            <a:pPr defTabSz="914139">
              <a:lnSpc>
                <a:spcPct val="90000"/>
              </a:lnSpc>
              <a:spcAft>
                <a:spcPts val="1000"/>
              </a:spcAft>
              <a:defRPr/>
            </a:pPr>
            <a:r>
              <a:rPr lang="en-US" sz="1470" dirty="0"/>
              <a:t>Translator Text </a:t>
            </a:r>
            <a:br>
              <a:rPr lang="en-US" sz="1470" dirty="0"/>
            </a:br>
            <a:r>
              <a:rPr lang="en-US" sz="1470" dirty="0"/>
              <a:t>&amp; Speech</a:t>
            </a:r>
          </a:p>
          <a:p>
            <a:pPr defTabSz="914139">
              <a:lnSpc>
                <a:spcPct val="90000"/>
              </a:lnSpc>
              <a:spcAft>
                <a:spcPts val="1000"/>
              </a:spcAft>
              <a:defRPr/>
            </a:pPr>
            <a:r>
              <a:rPr lang="en-US" sz="1470" dirty="0"/>
              <a:t>Web Language Model</a:t>
            </a:r>
          </a:p>
          <a:p>
            <a:pPr defTabSz="914139">
              <a:lnSpc>
                <a:spcPct val="90000"/>
              </a:lnSpc>
              <a:spcAft>
                <a:spcPts val="1000"/>
              </a:spcAft>
              <a:defRPr/>
            </a:pPr>
            <a:r>
              <a:rPr lang="en-US" sz="1470" dirty="0"/>
              <a:t>Language Understanding </a:t>
            </a:r>
          </a:p>
          <a:p>
            <a:pPr defTabSz="914139">
              <a:lnSpc>
                <a:spcPct val="90000"/>
              </a:lnSpc>
              <a:spcAft>
                <a:spcPts val="1400"/>
              </a:spcAft>
              <a:defRPr/>
            </a:pPr>
            <a:endParaRPr lang="en-US" sz="1470" dirty="0"/>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Speech </a:t>
            </a:r>
          </a:p>
          <a:p>
            <a:pPr defTabSz="914139">
              <a:lnSpc>
                <a:spcPct val="90000"/>
              </a:lnSpc>
              <a:spcAft>
                <a:spcPts val="1000"/>
              </a:spcAft>
              <a:defRPr/>
            </a:pPr>
            <a:r>
              <a:rPr lang="en-US" sz="1470" dirty="0"/>
              <a:t>Speaker Recognition</a:t>
            </a:r>
          </a:p>
          <a:p>
            <a:pPr defTabSz="914139">
              <a:lnSpc>
                <a:spcPct val="90000"/>
              </a:lnSpc>
              <a:spcAft>
                <a:spcPts val="1000"/>
              </a:spcAft>
              <a:defRPr/>
            </a:pPr>
            <a:r>
              <a:rPr lang="en-US" sz="1470" dirty="0"/>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ED50-C862-4B5D-A1D6-A0E5E366C40D}"/>
              </a:ext>
            </a:extLst>
          </p:cNvPr>
          <p:cNvSpPr>
            <a:spLocks noGrp="1"/>
          </p:cNvSpPr>
          <p:nvPr>
            <p:ph type="title"/>
          </p:nvPr>
        </p:nvSpPr>
        <p:spPr/>
        <p:txBody>
          <a:bodyPr/>
          <a:lstStyle/>
          <a:p>
            <a:r>
              <a:rPr lang="en-US"/>
              <a:t>LANGUAGE</a:t>
            </a:r>
          </a:p>
        </p:txBody>
      </p:sp>
      <p:sp>
        <p:nvSpPr>
          <p:cNvPr id="7" name="Rectangle 6">
            <a:extLst>
              <a:ext uri="{FF2B5EF4-FFF2-40B4-BE49-F238E27FC236}">
                <a16:creationId xmlns:a16="http://schemas.microsoft.com/office/drawing/2014/main" id="{96A5F23B-69A9-43B2-B9E9-5E2240830E5E}"/>
              </a:ext>
            </a:extLst>
          </p:cNvPr>
          <p:cNvSpPr/>
          <p:nvPr/>
        </p:nvSpPr>
        <p:spPr>
          <a:xfrm>
            <a:off x="4273940" y="3900714"/>
            <a:ext cx="719234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Process text and learn how to recognize </a:t>
            </a:r>
            <a:b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what users want</a:t>
            </a:r>
          </a:p>
        </p:txBody>
      </p:sp>
      <p:sp>
        <p:nvSpPr>
          <p:cNvPr id="8" name="Rectangle 7">
            <a:extLst>
              <a:ext uri="{FF2B5EF4-FFF2-40B4-BE49-F238E27FC236}">
                <a16:creationId xmlns:a16="http://schemas.microsoft.com/office/drawing/2014/main" id="{B84923A9-783B-42C3-9B3C-B631C320CB78}"/>
              </a:ext>
            </a:extLst>
          </p:cNvPr>
          <p:cNvSpPr/>
          <p:nvPr/>
        </p:nvSpPr>
        <p:spPr>
          <a:xfrm>
            <a:off x="4267200" y="5076629"/>
            <a:ext cx="7082971" cy="923330"/>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Bing Spell Check | Language Understanding |</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Linguistic Analysis | Text Analytics | Web Language Model |</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Translator Text and Speech</a:t>
            </a:r>
          </a:p>
        </p:txBody>
      </p:sp>
      <p:pic>
        <p:nvPicPr>
          <p:cNvPr id="9" name="Picture 8">
            <a:extLst>
              <a:ext uri="{FF2B5EF4-FFF2-40B4-BE49-F238E27FC236}">
                <a16:creationId xmlns:a16="http://schemas.microsoft.com/office/drawing/2014/main" id="{F6CD1D98-454F-4F83-AA37-2BBF4561B56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1772" y="2956044"/>
            <a:ext cx="728286" cy="728286"/>
          </a:xfrm>
          <a:prstGeom prst="rect">
            <a:avLst/>
          </a:prstGeom>
        </p:spPr>
      </p:pic>
    </p:spTree>
    <p:extLst>
      <p:ext uri="{BB962C8B-B14F-4D97-AF65-F5344CB8AC3E}">
        <p14:creationId xmlns:p14="http://schemas.microsoft.com/office/powerpoint/2010/main" val="374858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769C447-49A6-4B3B-8FB7-15E89F24517C}"/>
              </a:ext>
            </a:extLst>
          </p:cNvPr>
          <p:cNvSpPr/>
          <p:nvPr/>
        </p:nvSpPr>
        <p:spPr bwMode="auto">
          <a:xfrm>
            <a:off x="0" y="-9287"/>
            <a:ext cx="5638800" cy="686728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DA6050DD-597C-4FDA-8DB6-427A914C477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6652"/>
          <a:stretch/>
        </p:blipFill>
        <p:spPr>
          <a:xfrm>
            <a:off x="5638800" y="-9288"/>
            <a:ext cx="6555520" cy="6867288"/>
          </a:xfrm>
          <a:prstGeom prst="rect">
            <a:avLst/>
          </a:prstGeom>
        </p:spPr>
      </p:pic>
      <p:sp>
        <p:nvSpPr>
          <p:cNvPr id="4" name="Title 3">
            <a:extLst>
              <a:ext uri="{FF2B5EF4-FFF2-40B4-BE49-F238E27FC236}">
                <a16:creationId xmlns:a16="http://schemas.microsoft.com/office/drawing/2014/main" id="{894F8B44-F9C4-40A5-B044-05DE081B95B6}"/>
              </a:ext>
            </a:extLst>
          </p:cNvPr>
          <p:cNvSpPr>
            <a:spLocks noGrp="1"/>
          </p:cNvSpPr>
          <p:nvPr>
            <p:ph type="title"/>
          </p:nvPr>
        </p:nvSpPr>
        <p:spPr/>
        <p:txBody>
          <a:bodyPr/>
          <a:lstStyle/>
          <a:p>
            <a:r>
              <a:rPr lang="en-US" dirty="0">
                <a:gradFill>
                  <a:gsLst>
                    <a:gs pos="93333">
                      <a:schemeClr val="bg1"/>
                    </a:gs>
                    <a:gs pos="78667">
                      <a:schemeClr val="bg1"/>
                    </a:gs>
                  </a:gsLst>
                  <a:lin ang="5400000" scaled="0"/>
                </a:gradFill>
              </a:rPr>
              <a:t>Bing spell check </a:t>
            </a:r>
            <a:br>
              <a:rPr lang="en-US" dirty="0">
                <a:gradFill>
                  <a:gsLst>
                    <a:gs pos="93333">
                      <a:schemeClr val="bg1"/>
                    </a:gs>
                    <a:gs pos="78667">
                      <a:schemeClr val="bg1"/>
                    </a:gs>
                  </a:gsLst>
                  <a:lin ang="5400000" scaled="0"/>
                </a:gradFill>
              </a:rPr>
            </a:br>
            <a:r>
              <a:rPr lang="en-US" dirty="0">
                <a:gradFill>
                  <a:gsLst>
                    <a:gs pos="93333">
                      <a:schemeClr val="bg1"/>
                    </a:gs>
                    <a:gs pos="78667">
                      <a:schemeClr val="bg1"/>
                    </a:gs>
                  </a:gsLst>
                  <a:lin ang="5400000" scaled="0"/>
                </a:gradFill>
              </a:rPr>
              <a:t>API</a:t>
            </a:r>
          </a:p>
        </p:txBody>
      </p:sp>
      <p:sp>
        <p:nvSpPr>
          <p:cNvPr id="13" name="Rectangle 12">
            <a:extLst>
              <a:ext uri="{FF2B5EF4-FFF2-40B4-BE49-F238E27FC236}">
                <a16:creationId xmlns:a16="http://schemas.microsoft.com/office/drawing/2014/main" id="{79896822-D217-4225-BF94-89DFEFF3A04D}"/>
              </a:ext>
            </a:extLst>
          </p:cNvPr>
          <p:cNvSpPr/>
          <p:nvPr/>
        </p:nvSpPr>
        <p:spPr>
          <a:xfrm>
            <a:off x="266701" y="1958640"/>
            <a:ext cx="5067300" cy="3665619"/>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State-of-the-art cloud-based spelling algorithms</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Recognizes a wide variety of spelling errors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Recognize name errors and homonyms in context</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Difficult to spot errors that use the context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the words around them</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Updates over time</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Support for new brands and coined expressions as they emerge</a:t>
            </a:r>
          </a:p>
        </p:txBody>
      </p:sp>
      <p:grpSp>
        <p:nvGrpSpPr>
          <p:cNvPr id="5" name="Group 4">
            <a:extLst>
              <a:ext uri="{FF2B5EF4-FFF2-40B4-BE49-F238E27FC236}">
                <a16:creationId xmlns:a16="http://schemas.microsoft.com/office/drawing/2014/main" id="{AF093A28-DD31-4B53-9D29-8F1AEAD856CF}"/>
              </a:ext>
            </a:extLst>
          </p:cNvPr>
          <p:cNvGrpSpPr/>
          <p:nvPr/>
        </p:nvGrpSpPr>
        <p:grpSpPr>
          <a:xfrm>
            <a:off x="11008690" y="265919"/>
            <a:ext cx="904372" cy="904372"/>
            <a:chOff x="11008690" y="265919"/>
            <a:chExt cx="904372" cy="904372"/>
          </a:xfrm>
        </p:grpSpPr>
        <p:sp>
          <p:nvSpPr>
            <p:cNvPr id="15" name="Oval 14">
              <a:extLst>
                <a:ext uri="{FF2B5EF4-FFF2-40B4-BE49-F238E27FC236}">
                  <a16:creationId xmlns:a16="http://schemas.microsoft.com/office/drawing/2014/main" id="{4B38AF09-2E1F-4E34-A5B7-2BD446E5BAF9}"/>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6694CB-D17C-4219-BEA0-18D3F4BD5FFC}"/>
                </a:ext>
              </a:extLst>
            </p:cNvPr>
            <p:cNvPicPr>
              <a:picLocks noChangeAspect="1"/>
            </p:cNvPicPr>
            <p:nvPr/>
          </p:nvPicPr>
          <p:blipFill rotWithShape="1">
            <a:blip r:embed="rId4">
              <a:biLevel thresh="25000"/>
              <a:extLst>
                <a:ext uri="{28A0092B-C50C-407E-A947-70E740481C1C}">
                  <a14:useLocalDpi xmlns:a14="http://schemas.microsoft.com/office/drawing/2010/main" val="0"/>
                </a:ext>
              </a:extLst>
            </a:blip>
            <a:srcRect l="16884" t="20787" r="15519" b="21869"/>
            <a:stretch/>
          </p:blipFill>
          <p:spPr>
            <a:xfrm>
              <a:off x="11186952" y="460604"/>
              <a:ext cx="547848" cy="450564"/>
            </a:xfrm>
            <a:prstGeom prst="rect">
              <a:avLst/>
            </a:prstGeom>
          </p:spPr>
        </p:pic>
      </p:grpSp>
    </p:spTree>
    <p:extLst>
      <p:ext uri="{BB962C8B-B14F-4D97-AF65-F5344CB8AC3E}">
        <p14:creationId xmlns:p14="http://schemas.microsoft.com/office/powerpoint/2010/main" val="37413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81F8ACF-5A20-4A15-BEA7-8F1A39580FB1}"/>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p:cNvSpPr/>
          <p:nvPr/>
        </p:nvSpPr>
        <p:spPr bwMode="auto">
          <a:xfrm>
            <a:off x="5638800" y="0"/>
            <a:ext cx="65532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a:off x="6538686" y="1459803"/>
            <a:ext cx="4712632" cy="4980077"/>
            <a:chOff x="-763556" y="2420956"/>
            <a:chExt cx="3993302" cy="4219925"/>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56" y="2420956"/>
              <a:ext cx="3993302" cy="112311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56" y="3969359"/>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556" y="5517764"/>
              <a:ext cx="3993302" cy="1123117"/>
            </a:xfrm>
            <a:prstGeom prst="rect">
              <a:avLst/>
            </a:prstGeom>
          </p:spPr>
        </p:pic>
      </p:grpSp>
      <p:sp>
        <p:nvSpPr>
          <p:cNvPr id="4" name="Title 3"/>
          <p:cNvSpPr>
            <a:spLocks noGrp="1"/>
          </p:cNvSpPr>
          <p:nvPr>
            <p:ph type="title"/>
          </p:nvPr>
        </p:nvSpPr>
        <p:spPr/>
        <p:txBody>
          <a:bodyPr/>
          <a:lstStyle/>
          <a:p>
            <a:r>
              <a:rPr lang="en-US" dirty="0"/>
              <a:t>Bing spell check </a:t>
            </a:r>
            <a:br>
              <a:rPr lang="en-US" dirty="0"/>
            </a:br>
            <a:r>
              <a:rPr lang="en-US" dirty="0"/>
              <a:t>API</a:t>
            </a:r>
          </a:p>
        </p:txBody>
      </p:sp>
      <p:sp>
        <p:nvSpPr>
          <p:cNvPr id="35" name="TextBox 34"/>
          <p:cNvSpPr txBox="1"/>
          <p:nvPr/>
        </p:nvSpPr>
        <p:spPr>
          <a:xfrm>
            <a:off x="266702" y="2935455"/>
            <a:ext cx="4565652" cy="870737"/>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“Our engineers developed this </a:t>
            </a:r>
            <a:r>
              <a:rPr kumimoji="0" lang="en-US" sz="1800" b="1"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four</a:t>
            </a: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 you!”</a:t>
            </a:r>
          </a:p>
          <a:p>
            <a:pPr marL="0" marR="0" lvl="0" indent="0" algn="l" defTabSz="913490"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 Corrected Text: “four” </a:t>
            </a: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wf_segoe-ui_normal"/>
                <a:ea typeface="+mn-ea"/>
                <a:cs typeface="+mn-cs"/>
                <a:sym typeface="Wingdings" panose="05000000000000000000" pitchFamily="2" charset="2"/>
              </a:rPr>
              <a:t></a:t>
            </a:r>
            <a:r>
              <a:rPr kumimoji="0" lang="en-US" sz="1800" b="0" i="0" u="none" strike="noStrike" kern="0" cap="none" spc="0" normalizeH="0" baseline="0" noProof="0">
                <a:ln>
                  <a:noFill/>
                </a:ln>
                <a:gradFill>
                  <a:gsLst>
                    <a:gs pos="5778">
                      <a:prstClr val="white"/>
                    </a:gs>
                    <a:gs pos="50000">
                      <a:prstClr val="white"/>
                    </a:gs>
                  </a:gsLst>
                  <a:lin ang="5400000" scaled="0"/>
                </a:gradFill>
                <a:effectLst/>
                <a:uLnTx/>
                <a:uFillTx/>
                <a:latin typeface="Segoe UI"/>
                <a:ea typeface="+mn-ea"/>
                <a:cs typeface="+mn-cs"/>
              </a:rPr>
              <a:t> “for” </a:t>
            </a:r>
          </a:p>
        </p:txBody>
      </p:sp>
      <p:sp>
        <p:nvSpPr>
          <p:cNvPr id="36" name="Rectangle 35"/>
          <p:cNvSpPr/>
          <p:nvPr/>
        </p:nvSpPr>
        <p:spPr>
          <a:xfrm>
            <a:off x="266701" y="2222268"/>
            <a:ext cx="7293998" cy="587991"/>
          </a:xfrm>
          <a:prstGeom prst="rect">
            <a:avLst/>
          </a:prstGeom>
        </p:spPr>
        <p:txBody>
          <a:bodyPr wrap="square" lIns="143336" rIns="0">
            <a:no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Check a single word or a </a:t>
            </a:r>
            <a:br>
              <a:rPr kumimoji="0" lang="en-US"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whole sentence</a:t>
            </a:r>
          </a:p>
        </p:txBody>
      </p:sp>
      <p:grpSp>
        <p:nvGrpSpPr>
          <p:cNvPr id="47" name="Group 46"/>
          <p:cNvGrpSpPr/>
          <p:nvPr/>
        </p:nvGrpSpPr>
        <p:grpSpPr>
          <a:xfrm>
            <a:off x="-187203" y="3911614"/>
            <a:ext cx="7747902" cy="2587883"/>
            <a:chOff x="5666315" y="1479477"/>
            <a:chExt cx="6517754" cy="2641460"/>
          </a:xfrm>
        </p:grpSpPr>
        <p:sp>
          <p:nvSpPr>
            <p:cNvPr id="48" name="TextBox 47"/>
            <p:cNvSpPr txBox="1"/>
            <p:nvPr/>
          </p:nvSpPr>
          <p:spPr>
            <a:xfrm>
              <a:off x="5666315" y="1810363"/>
              <a:ext cx="3860572" cy="2310574"/>
            </a:xfrm>
            <a:prstGeom prst="rect">
              <a:avLst/>
            </a:prstGeom>
            <a:noFill/>
          </p:spPr>
          <p:txBody>
            <a:bodyPr wrap="none" lIns="182711" tIns="146170" rIns="182711" bIns="146170" rtlCol="0">
              <a:spAutoFit/>
            </a:bodyPr>
            <a:lstStyle/>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a:t>
              </a:r>
              <a:r>
                <a:rPr kumimoji="0" lang="en-US" sz="1599" b="0" i="0" u="none" strike="noStrike" kern="0" cap="none" spc="0" normalizeH="0" baseline="0" noProof="0" err="1">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spellingErrors</a:t>
              </a: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"offset": 5,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"token": "</a:t>
              </a:r>
              <a:r>
                <a:rPr kumimoji="0" lang="en-US" sz="1599" b="0" i="0" u="none" strike="noStrike" kern="0" cap="none" spc="0" normalizeH="0" baseline="0" noProof="0" err="1">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gona</a:t>
              </a: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"type": "</a:t>
              </a:r>
              <a:r>
                <a:rPr kumimoji="0" lang="en-US" sz="1599" b="0" i="0" u="none" strike="noStrike" kern="0" cap="none" spc="0" normalizeH="0" baseline="0" noProof="0" err="1">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UnknownToken</a:t>
              </a: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"suggestions":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"token": "</a:t>
              </a:r>
              <a:r>
                <a:rPr kumimoji="0" lang="en-US" sz="1599" b="0" i="0" u="none" strike="noStrike" kern="0" cap="none" spc="0" normalizeH="0" baseline="0" noProof="0" err="1">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gonna</a:t>
              </a: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a:t>
              </a:r>
            </a:p>
            <a:p>
              <a:pPr marL="456832" marR="0" lvl="2" indent="0" algn="l" defTabSz="913665" rtl="0"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mn-cs"/>
                </a:rPr>
                <a:t>	] } </a:t>
              </a:r>
              <a:endParaRPr kumimoji="0" lang="en-US" altLang="en-US" sz="1599" b="0" i="0" u="none" strike="noStrike" kern="0" cap="none" spc="0" normalizeH="0" baseline="0" noProof="0">
                <a:ln>
                  <a:noFill/>
                </a:ln>
                <a:gradFill>
                  <a:gsLst>
                    <a:gs pos="5778">
                      <a:prstClr val="white"/>
                    </a:gs>
                    <a:gs pos="50000">
                      <a:prstClr val="white"/>
                    </a:gs>
                  </a:gsLst>
                  <a:lin ang="5400000" scaled="0"/>
                </a:gradFill>
                <a:effectLst/>
                <a:uLnTx/>
                <a:uFillTx/>
                <a:latin typeface="Consolas" panose="020B0609020204030204" pitchFamily="49" charset="0"/>
                <a:ea typeface="+mn-ea"/>
                <a:cs typeface="Segoe UI" panose="020B0502040204020203" pitchFamily="34" charset="0"/>
              </a:endParaRPr>
            </a:p>
          </p:txBody>
        </p:sp>
        <p:sp>
          <p:nvSpPr>
            <p:cNvPr id="49" name="Rectangle 48"/>
            <p:cNvSpPr/>
            <p:nvPr/>
          </p:nvSpPr>
          <p:spPr>
            <a:xfrm>
              <a:off x="6048152" y="1479477"/>
              <a:ext cx="6135917" cy="600164"/>
            </a:xfrm>
            <a:prstGeom prst="rect">
              <a:avLst/>
            </a:prstGeom>
          </p:spPr>
          <p:txBody>
            <a:bodyPr wrap="square" lIns="143336" rIns="0">
              <a:no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Identify errors &amp; get suggestions</a:t>
              </a:r>
            </a:p>
          </p:txBody>
        </p:sp>
      </p:grpSp>
      <p:grpSp>
        <p:nvGrpSpPr>
          <p:cNvPr id="23" name="Group 22">
            <a:extLst>
              <a:ext uri="{FF2B5EF4-FFF2-40B4-BE49-F238E27FC236}">
                <a16:creationId xmlns:a16="http://schemas.microsoft.com/office/drawing/2014/main" id="{B3F10DBB-94D0-41AE-85B9-68FB9CA6B715}"/>
              </a:ext>
            </a:extLst>
          </p:cNvPr>
          <p:cNvGrpSpPr/>
          <p:nvPr/>
        </p:nvGrpSpPr>
        <p:grpSpPr>
          <a:xfrm>
            <a:off x="11008690" y="265919"/>
            <a:ext cx="904372" cy="904372"/>
            <a:chOff x="11008690" y="265919"/>
            <a:chExt cx="904372" cy="904372"/>
          </a:xfrm>
        </p:grpSpPr>
        <p:sp>
          <p:nvSpPr>
            <p:cNvPr id="24" name="Oval 23">
              <a:extLst>
                <a:ext uri="{FF2B5EF4-FFF2-40B4-BE49-F238E27FC236}">
                  <a16:creationId xmlns:a16="http://schemas.microsoft.com/office/drawing/2014/main" id="{9FF93704-6388-4021-BC45-A81F68A49C6E}"/>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0EDF3FF5-5D1C-485D-A5B0-FF82BFFAD5BA}"/>
                </a:ext>
              </a:extLst>
            </p:cNvPr>
            <p:cNvPicPr>
              <a:picLocks noChangeAspect="1"/>
            </p:cNvPicPr>
            <p:nvPr/>
          </p:nvPicPr>
          <p:blipFill rotWithShape="1">
            <a:blip r:embed="rId6">
              <a:biLevel thresh="25000"/>
              <a:extLst>
                <a:ext uri="{28A0092B-C50C-407E-A947-70E740481C1C}">
                  <a14:useLocalDpi xmlns:a14="http://schemas.microsoft.com/office/drawing/2010/main" val="0"/>
                </a:ext>
              </a:extLst>
            </a:blip>
            <a:srcRect l="16884" t="20787" r="15519" b="21869"/>
            <a:stretch/>
          </p:blipFill>
          <p:spPr>
            <a:xfrm>
              <a:off x="11186952" y="460604"/>
              <a:ext cx="547848" cy="450564"/>
            </a:xfrm>
            <a:prstGeom prst="rect">
              <a:avLst/>
            </a:prstGeom>
          </p:spPr>
        </p:pic>
      </p:grpSp>
    </p:spTree>
    <p:extLst>
      <p:ext uri="{BB962C8B-B14F-4D97-AF65-F5344CB8AC3E}">
        <p14:creationId xmlns:p14="http://schemas.microsoft.com/office/powerpoint/2010/main" val="212261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131" t="830" r="905" b="1"/>
          <a:stretch/>
        </p:blipFill>
        <p:spPr bwMode="auto">
          <a:xfrm flipH="1">
            <a:off x="5638799" y="0"/>
            <a:ext cx="6548447" cy="687665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92EF02DF-16E4-4794-8C18-14095A8357E3}"/>
              </a:ext>
            </a:extLst>
          </p:cNvPr>
          <p:cNvSpPr/>
          <p:nvPr/>
        </p:nvSpPr>
        <p:spPr bwMode="auto">
          <a:xfrm>
            <a:off x="0" y="0"/>
            <a:ext cx="5638800" cy="685800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EF0667-AC9B-4C3E-AA42-95A0F8D889CF}"/>
              </a:ext>
            </a:extLst>
          </p:cNvPr>
          <p:cNvSpPr>
            <a:spLocks noGrp="1"/>
          </p:cNvSpPr>
          <p:nvPr>
            <p:ph type="title"/>
          </p:nvPr>
        </p:nvSpPr>
        <p:spPr/>
        <p:txBody>
          <a:bodyPr/>
          <a:lstStyle/>
          <a:p>
            <a:r>
              <a:rPr lang="en-US" dirty="0"/>
              <a:t>Language </a:t>
            </a:r>
            <a:br>
              <a:rPr lang="en-US" dirty="0"/>
            </a:br>
            <a:r>
              <a:rPr lang="en-US" dirty="0"/>
              <a:t>Understanding </a:t>
            </a:r>
            <a:br>
              <a:rPr lang="en-US" dirty="0"/>
            </a:br>
            <a:r>
              <a:rPr lang="en-US" dirty="0"/>
              <a:t>Intelligent Service</a:t>
            </a:r>
          </a:p>
        </p:txBody>
      </p:sp>
      <p:sp>
        <p:nvSpPr>
          <p:cNvPr id="13" name="Oval 12">
            <a:extLst>
              <a:ext uri="{FF2B5EF4-FFF2-40B4-BE49-F238E27FC236}">
                <a16:creationId xmlns:a16="http://schemas.microsoft.com/office/drawing/2014/main" id="{55BBC647-9BB3-4CC0-AE31-268ACE631278}"/>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F0E585B-F1C8-4AB4-BA46-7BEF6F991F17}"/>
              </a:ext>
            </a:extLst>
          </p:cNvPr>
          <p:cNvSpPr/>
          <p:nvPr/>
        </p:nvSpPr>
        <p:spPr>
          <a:xfrm>
            <a:off x="266701" y="3755635"/>
            <a:ext cx="5067300" cy="153580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Understand what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your users are saying</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pre-built Bing and Cortana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models or create your own</a:t>
            </a:r>
          </a:p>
        </p:txBody>
      </p:sp>
      <p:pic>
        <p:nvPicPr>
          <p:cNvPr id="10" name="Picture 9">
            <a:extLst>
              <a:ext uri="{FF2B5EF4-FFF2-40B4-BE49-F238E27FC236}">
                <a16:creationId xmlns:a16="http://schemas.microsoft.com/office/drawing/2014/main" id="{9077B1F3-E40A-455C-9CBC-0615823782D8}"/>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53602" y="310831"/>
            <a:ext cx="814548" cy="814548"/>
          </a:xfrm>
          <a:prstGeom prst="rect">
            <a:avLst/>
          </a:prstGeom>
        </p:spPr>
      </p:pic>
    </p:spTree>
    <p:extLst>
      <p:ext uri="{BB962C8B-B14F-4D97-AF65-F5344CB8AC3E}">
        <p14:creationId xmlns:p14="http://schemas.microsoft.com/office/powerpoint/2010/main" val="406009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B964EC7-96A8-4548-A431-A82F2979EC76}"/>
              </a:ext>
            </a:extLst>
          </p:cNvPr>
          <p:cNvSpPr/>
          <p:nvPr/>
        </p:nvSpPr>
        <p:spPr bwMode="auto">
          <a:xfrm>
            <a:off x="0" y="-3"/>
            <a:ext cx="5638800" cy="685800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Language </a:t>
            </a:r>
            <a:br>
              <a:rPr lang="en-US" dirty="0"/>
            </a:br>
            <a:r>
              <a:rPr lang="en-US" dirty="0"/>
              <a:t>Understanding </a:t>
            </a:r>
            <a:br>
              <a:rPr lang="en-US" dirty="0"/>
            </a:br>
            <a:r>
              <a:rPr lang="en-US" dirty="0"/>
              <a:t>Intelligent Service</a:t>
            </a:r>
          </a:p>
        </p:txBody>
      </p:sp>
      <p:grpSp>
        <p:nvGrpSpPr>
          <p:cNvPr id="12" name="Group 11">
            <a:extLst>
              <a:ext uri="{FF2B5EF4-FFF2-40B4-BE49-F238E27FC236}">
                <a16:creationId xmlns:a16="http://schemas.microsoft.com/office/drawing/2014/main" id="{9140EECB-8380-498A-9A88-8C0F69C7BA35}"/>
              </a:ext>
            </a:extLst>
          </p:cNvPr>
          <p:cNvGrpSpPr/>
          <p:nvPr/>
        </p:nvGrpSpPr>
        <p:grpSpPr>
          <a:xfrm>
            <a:off x="5827387" y="2186608"/>
            <a:ext cx="6116839" cy="1707511"/>
            <a:chOff x="466834" y="4474276"/>
            <a:chExt cx="11272552" cy="2209769"/>
          </a:xfrm>
        </p:grpSpPr>
        <p:grpSp>
          <p:nvGrpSpPr>
            <p:cNvPr id="15" name="Group 14"/>
            <p:cNvGrpSpPr/>
            <p:nvPr/>
          </p:nvGrpSpPr>
          <p:grpSpPr>
            <a:xfrm>
              <a:off x="466834" y="4474276"/>
              <a:ext cx="2230770" cy="2209769"/>
              <a:chOff x="471714" y="4259262"/>
              <a:chExt cx="2277277" cy="2255838"/>
            </a:xfrm>
          </p:grpSpPr>
          <p:sp>
            <p:nvSpPr>
              <p:cNvPr id="4" name="Rectangle 3"/>
              <p:cNvSpPr/>
              <p:nvPr/>
            </p:nvSpPr>
            <p:spPr bwMode="auto">
              <a:xfrm>
                <a:off x="471714" y="4259262"/>
                <a:ext cx="2255838" cy="2255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p:cNvSpPr txBox="1"/>
              <p:nvPr/>
            </p:nvSpPr>
            <p:spPr>
              <a:xfrm>
                <a:off x="808038" y="4987638"/>
                <a:ext cx="1940953" cy="1132916"/>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Define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concepts</a:t>
                </a:r>
              </a:p>
            </p:txBody>
          </p:sp>
        </p:grpSp>
        <p:grpSp>
          <p:nvGrpSpPr>
            <p:cNvPr id="10" name="Group 9"/>
            <p:cNvGrpSpPr/>
            <p:nvPr/>
          </p:nvGrpSpPr>
          <p:grpSpPr>
            <a:xfrm>
              <a:off x="2868539" y="4474276"/>
              <a:ext cx="2534616" cy="2209769"/>
              <a:chOff x="2923490" y="4259262"/>
              <a:chExt cx="2587457" cy="2255838"/>
            </a:xfrm>
          </p:grpSpPr>
          <p:grpSp>
            <p:nvGrpSpPr>
              <p:cNvPr id="2" name="Group 1"/>
              <p:cNvGrpSpPr/>
              <p:nvPr/>
            </p:nvGrpSpPr>
            <p:grpSpPr>
              <a:xfrm>
                <a:off x="2923490" y="4259262"/>
                <a:ext cx="2273985" cy="2255838"/>
                <a:chOff x="2923490" y="4259262"/>
                <a:chExt cx="2273985" cy="2255838"/>
              </a:xfrm>
            </p:grpSpPr>
            <p:sp>
              <p:nvSpPr>
                <p:cNvPr id="26" name="Rectangle 25"/>
                <p:cNvSpPr/>
                <p:nvPr/>
              </p:nvSpPr>
              <p:spPr bwMode="auto">
                <a:xfrm>
                  <a:off x="2941637" y="4259262"/>
                  <a:ext cx="2255838" cy="2255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860591" y="5096881"/>
                  <a:ext cx="736562" cy="61076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504043" y="4987637"/>
                <a:ext cx="2006904" cy="1132916"/>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Provide</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examples</a:t>
                </a:r>
              </a:p>
            </p:txBody>
          </p:sp>
        </p:grpSp>
        <p:grpSp>
          <p:nvGrpSpPr>
            <p:cNvPr id="9" name="Group 8"/>
            <p:cNvGrpSpPr/>
            <p:nvPr/>
          </p:nvGrpSpPr>
          <p:grpSpPr>
            <a:xfrm>
              <a:off x="5320556" y="4474276"/>
              <a:ext cx="6418830" cy="2209769"/>
              <a:chOff x="5426626" y="4259262"/>
              <a:chExt cx="6552649" cy="2255838"/>
            </a:xfrm>
          </p:grpSpPr>
          <p:grpSp>
            <p:nvGrpSpPr>
              <p:cNvPr id="6" name="Group 5"/>
              <p:cNvGrpSpPr/>
              <p:nvPr/>
            </p:nvGrpSpPr>
            <p:grpSpPr>
              <a:xfrm>
                <a:off x="5426626" y="4259262"/>
                <a:ext cx="6552649" cy="2255838"/>
                <a:chOff x="5426626" y="4259262"/>
                <a:chExt cx="6552649" cy="2255838"/>
              </a:xfrm>
            </p:grpSpPr>
            <p:sp>
              <p:nvSpPr>
                <p:cNvPr id="27" name="Rectangle 26"/>
                <p:cNvSpPr/>
                <p:nvPr/>
              </p:nvSpPr>
              <p:spPr bwMode="auto">
                <a:xfrm>
                  <a:off x="5456237" y="4259262"/>
                  <a:ext cx="6523038" cy="2255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363727" y="5096883"/>
                  <a:ext cx="736562" cy="61076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sp>
        <p:nvSpPr>
          <p:cNvPr id="31" name="Oval 30">
            <a:extLst>
              <a:ext uri="{FF2B5EF4-FFF2-40B4-BE49-F238E27FC236}">
                <a16:creationId xmlns:a16="http://schemas.microsoft.com/office/drawing/2014/main" id="{090A7143-7003-4E1D-B189-03251D94A490}"/>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F10F12A-850E-430F-9396-D73C3E916D06}"/>
              </a:ext>
            </a:extLst>
          </p:cNvPr>
          <p:cNvSpPr/>
          <p:nvPr/>
        </p:nvSpPr>
        <p:spPr>
          <a:xfrm>
            <a:off x="266701" y="2531176"/>
            <a:ext cx="5067300" cy="3954929"/>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Reduce labeling effort </a:t>
            </a:r>
            <a:b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 interactive featuring</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Use visualizations to gauge performance and improvements</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Leverage speech recognition </a:t>
            </a:r>
            <a:b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with seamless integration</a:t>
            </a:r>
          </a:p>
          <a:p>
            <a:pPr marL="0" marR="0" lvl="0" indent="0" algn="l" defTabSz="895838" rtl="0" eaLnBrk="1" fontAlgn="auto" latinLnBrk="0" hangingPunct="1">
              <a:lnSpc>
                <a:spcPct val="90000"/>
              </a:lnSpc>
              <a:spcBef>
                <a:spcPts val="1200"/>
              </a:spcBef>
              <a:spcAft>
                <a:spcPts val="1176"/>
              </a:spcAft>
              <a:buClrTx/>
              <a:buSzTx/>
              <a:buFontTx/>
              <a:buNone/>
              <a:tabLst/>
              <a:defRPr/>
            </a:pP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Deploy using just a few </a:t>
            </a:r>
            <a:b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altLang="zh-CN"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examples with active learning</a:t>
            </a:r>
          </a:p>
        </p:txBody>
      </p:sp>
      <p:pic>
        <p:nvPicPr>
          <p:cNvPr id="29" name="Picture 28">
            <a:extLst>
              <a:ext uri="{FF2B5EF4-FFF2-40B4-BE49-F238E27FC236}">
                <a16:creationId xmlns:a16="http://schemas.microsoft.com/office/drawing/2014/main" id="{7E48EE40-2684-4028-8329-345E3CD0A4DE}"/>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053602" y="310831"/>
            <a:ext cx="814548" cy="814548"/>
          </a:xfrm>
          <a:prstGeom prst="rect">
            <a:avLst/>
          </a:prstGeom>
        </p:spPr>
      </p:pic>
    </p:spTree>
    <p:extLst>
      <p:ext uri="{BB962C8B-B14F-4D97-AF65-F5344CB8AC3E}">
        <p14:creationId xmlns:p14="http://schemas.microsoft.com/office/powerpoint/2010/main" val="10483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57F2A9-0A76-4EB6-86C1-35530F789B88}"/>
              </a:ext>
            </a:extLst>
          </p:cNvPr>
          <p:cNvSpPr/>
          <p:nvPr/>
        </p:nvSpPr>
        <p:spPr bwMode="auto">
          <a:xfrm>
            <a:off x="0" y="-3"/>
            <a:ext cx="5638800" cy="685800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 name="Group 6"/>
          <p:cNvGrpSpPr/>
          <p:nvPr/>
        </p:nvGrpSpPr>
        <p:grpSpPr>
          <a:xfrm>
            <a:off x="5638800" y="1"/>
            <a:ext cx="7002828" cy="6867749"/>
            <a:chOff x="5751504" y="-313263"/>
            <a:chExt cx="7148825" cy="7010927"/>
          </a:xfrm>
        </p:grpSpPr>
        <p:sp>
          <p:nvSpPr>
            <p:cNvPr id="8" name="Rectangle 7"/>
            <p:cNvSpPr/>
            <p:nvPr/>
          </p:nvSpPr>
          <p:spPr bwMode="auto">
            <a:xfrm>
              <a:off x="5751504" y="-313263"/>
              <a:ext cx="6684971" cy="701092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404040"/>
                </a:solidFill>
                <a:effectLst/>
                <a:uLnTx/>
                <a:uFillTx/>
                <a:latin typeface="Segoe UI"/>
                <a:ea typeface="+mn-ea"/>
                <a:cs typeface="+mn-cs"/>
              </a:endParaRPr>
            </a:p>
          </p:txBody>
        </p:sp>
        <p:sp>
          <p:nvSpPr>
            <p:cNvPr id="9" name="TextBox 7"/>
            <p:cNvSpPr txBox="1"/>
            <p:nvPr/>
          </p:nvSpPr>
          <p:spPr>
            <a:xfrm>
              <a:off x="6236004" y="449141"/>
              <a:ext cx="6664325" cy="6233714"/>
            </a:xfrm>
            <a:prstGeom prst="rect">
              <a:avLst/>
            </a:prstGeom>
            <a:noFill/>
          </p:spPr>
          <p:txBody>
            <a:bodyPr wrap="square" lIns="179145" tIns="143316" rIns="179145" bIns="143316" rtlCol="0">
              <a:spAutoFit/>
            </a:bodyPr>
            <a:lstStyle/>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“entities”: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“entity”: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flight_delays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“type”: “Topic”</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“intents”: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FindNews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0.99853384</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“None”,</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0.07289317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ReadNews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0.0167122427</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“intent”: “</a:t>
              </a:r>
              <a:r>
                <a:rPr kumimoji="0" lang="en-US" sz="1400" b="0" i="0" u="none" strike="noStrike" kern="0" cap="none" spc="0" normalizeH="0" baseline="0" noProof="0" err="1">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ShareNews</a:t>
              </a: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“score”: 1.0919299E-06</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17913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grpSp>
        <p:nvGrpSpPr>
          <p:cNvPr id="2" name="Group 1"/>
          <p:cNvGrpSpPr/>
          <p:nvPr/>
        </p:nvGrpSpPr>
        <p:grpSpPr>
          <a:xfrm>
            <a:off x="177385" y="2651566"/>
            <a:ext cx="4986348" cy="4216183"/>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Callout 6"/>
              <p:cNvSpPr/>
              <p:nvPr/>
            </p:nvSpPr>
            <p:spPr bwMode="auto">
              <a:xfrm>
                <a:off x="1253111" y="1697695"/>
                <a:ext cx="3399704" cy="1483917"/>
              </a:xfrm>
              <a:prstGeom prst="wedgeRectCallout">
                <a:avLst>
                  <a:gd name="adj1" fmla="val -32733"/>
                  <a:gd name="adj2" fmla="val 670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225425" marR="0" lvl="0" indent="-225425" algn="ctr" defTabSz="913303" rtl="0" eaLnBrk="1" fontAlgn="auto" latinLnBrk="0" hangingPunct="1">
                  <a:lnSpc>
                    <a:spcPts val="2351"/>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“News about </a:t>
                </a:r>
                <a:br>
                  <a:rPr kumimoji="0" lang="en-US" sz="24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br>
                <a:r>
                  <a:rPr kumimoji="0" lang="en-US" sz="24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flight delays”</a:t>
                </a:r>
              </a:p>
            </p:txBody>
          </p:sp>
        </p:grpSp>
        <p:sp>
          <p:nvSpPr>
            <p:cNvPr id="13" name="Freeform 12"/>
            <p:cNvSpPr>
              <a:spLocks noChangeAspect="1"/>
            </p:cNvSpPr>
            <p:nvPr/>
          </p:nvSpPr>
          <p:spPr bwMode="auto">
            <a:xfrm>
              <a:off x="274637" y="3735690"/>
              <a:ext cx="2820713" cy="2961973"/>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alpha val="30000"/>
              </a:schemeClr>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a typeface="+mn-ea"/>
                <a:cs typeface="+mn-cs"/>
              </a:endParaRPr>
            </a:p>
          </p:txBody>
        </p:sp>
      </p:grpSp>
      <p:sp>
        <p:nvSpPr>
          <p:cNvPr id="4" name="Title 3"/>
          <p:cNvSpPr>
            <a:spLocks noGrp="1"/>
          </p:cNvSpPr>
          <p:nvPr>
            <p:ph type="title"/>
          </p:nvPr>
        </p:nvSpPr>
        <p:spPr/>
        <p:txBody>
          <a:bodyPr/>
          <a:lstStyle/>
          <a:p>
            <a:pPr defTabSz="931993">
              <a:defRPr/>
            </a:pPr>
            <a:r>
              <a:rPr lang="en-US" sz="4702" spc="-102">
                <a:solidFill>
                  <a:schemeClr val="bg1"/>
                </a:solidFill>
              </a:rPr>
              <a:t>Language </a:t>
            </a:r>
            <a:br>
              <a:rPr lang="en-US" sz="4702" spc="-102">
                <a:solidFill>
                  <a:schemeClr val="bg1"/>
                </a:solidFill>
              </a:rPr>
            </a:br>
            <a:r>
              <a:rPr lang="en-US" sz="4702" spc="-102">
                <a:solidFill>
                  <a:schemeClr val="bg1"/>
                </a:solidFill>
              </a:rPr>
              <a:t>understanding </a:t>
            </a:r>
            <a:br>
              <a:rPr lang="en-US" sz="4702" spc="-102">
                <a:solidFill>
                  <a:schemeClr val="bg1"/>
                </a:solidFill>
              </a:rPr>
            </a:br>
            <a:r>
              <a:rPr lang="en-US" sz="4702" spc="-102">
                <a:solidFill>
                  <a:schemeClr val="bg1"/>
                </a:solidFill>
              </a:rPr>
              <a:t>models</a:t>
            </a:r>
          </a:p>
        </p:txBody>
      </p:sp>
      <p:sp>
        <p:nvSpPr>
          <p:cNvPr id="19" name="Oval 18">
            <a:extLst>
              <a:ext uri="{FF2B5EF4-FFF2-40B4-BE49-F238E27FC236}">
                <a16:creationId xmlns:a16="http://schemas.microsoft.com/office/drawing/2014/main" id="{960B4528-1155-4A99-939C-4E58CF8EECC1}"/>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30">
            <a:extLst>
              <a:ext uri="{FF2B5EF4-FFF2-40B4-BE49-F238E27FC236}">
                <a16:creationId xmlns:a16="http://schemas.microsoft.com/office/drawing/2014/main" id="{06967276-ED69-4C81-909F-88EE7E19BE5F}"/>
              </a:ext>
            </a:extLst>
          </p:cNvPr>
          <p:cNvGrpSpPr>
            <a:grpSpLocks noChangeAspect="1"/>
          </p:cNvGrpSpPr>
          <p:nvPr/>
        </p:nvGrpSpPr>
        <p:grpSpPr bwMode="auto">
          <a:xfrm>
            <a:off x="4740661" y="3241754"/>
            <a:ext cx="423072" cy="423071"/>
            <a:chOff x="8" y="7"/>
            <a:chExt cx="513" cy="513"/>
          </a:xfrm>
        </p:grpSpPr>
        <p:sp>
          <p:nvSpPr>
            <p:cNvPr id="23" name="Line 31">
              <a:extLst>
                <a:ext uri="{FF2B5EF4-FFF2-40B4-BE49-F238E27FC236}">
                  <a16:creationId xmlns:a16="http://schemas.microsoft.com/office/drawing/2014/main" id="{4F541D4E-0659-423D-8490-06F73CEBC129}"/>
                </a:ext>
              </a:extLst>
            </p:cNvPr>
            <p:cNvSpPr>
              <a:spLocks noChangeShapeType="1"/>
            </p:cNvSpPr>
            <p:nvPr/>
          </p:nvSpPr>
          <p:spPr bwMode="auto">
            <a:xfrm>
              <a:off x="131" y="262"/>
              <a:ext cx="24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Freeform 32">
              <a:extLst>
                <a:ext uri="{FF2B5EF4-FFF2-40B4-BE49-F238E27FC236}">
                  <a16:creationId xmlns:a16="http://schemas.microsoft.com/office/drawing/2014/main" id="{84DBB20E-1DFD-4956-A892-86115208A9E6}"/>
                </a:ext>
              </a:extLst>
            </p:cNvPr>
            <p:cNvSpPr>
              <a:spLocks/>
            </p:cNvSpPr>
            <p:nvPr/>
          </p:nvSpPr>
          <p:spPr bwMode="auto">
            <a:xfrm>
              <a:off x="261" y="138"/>
              <a:ext cx="125" cy="249"/>
            </a:xfrm>
            <a:custGeom>
              <a:avLst/>
              <a:gdLst>
                <a:gd name="T0" fmla="*/ 0 w 125"/>
                <a:gd name="T1" fmla="*/ 0 h 249"/>
                <a:gd name="T2" fmla="*/ 125 w 125"/>
                <a:gd name="T3" fmla="*/ 124 h 249"/>
                <a:gd name="T4" fmla="*/ 0 w 125"/>
                <a:gd name="T5" fmla="*/ 249 h 249"/>
              </a:gdLst>
              <a:ahLst/>
              <a:cxnLst>
                <a:cxn ang="0">
                  <a:pos x="T0" y="T1"/>
                </a:cxn>
                <a:cxn ang="0">
                  <a:pos x="T2" y="T3"/>
                </a:cxn>
                <a:cxn ang="0">
                  <a:pos x="T4" y="T5"/>
                </a:cxn>
              </a:cxnLst>
              <a:rect l="0" t="0" r="r" b="b"/>
              <a:pathLst>
                <a:path w="125" h="249">
                  <a:moveTo>
                    <a:pt x="0" y="0"/>
                  </a:moveTo>
                  <a:lnTo>
                    <a:pt x="125" y="124"/>
                  </a:lnTo>
                  <a:lnTo>
                    <a:pt x="0" y="249"/>
                  </a:ln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Oval 33">
              <a:extLst>
                <a:ext uri="{FF2B5EF4-FFF2-40B4-BE49-F238E27FC236}">
                  <a16:creationId xmlns:a16="http://schemas.microsoft.com/office/drawing/2014/main" id="{83F23A83-A983-477A-961E-691779EAA25E}"/>
                </a:ext>
              </a:extLst>
            </p:cNvPr>
            <p:cNvSpPr>
              <a:spLocks noChangeArrowheads="1"/>
            </p:cNvSpPr>
            <p:nvPr/>
          </p:nvSpPr>
          <p:spPr bwMode="auto">
            <a:xfrm>
              <a:off x="8" y="7"/>
              <a:ext cx="513" cy="513"/>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5" name="Picture 4">
            <a:extLst>
              <a:ext uri="{FF2B5EF4-FFF2-40B4-BE49-F238E27FC236}">
                <a16:creationId xmlns:a16="http://schemas.microsoft.com/office/drawing/2014/main" id="{98F01413-46D8-468E-B63C-73BB556212E9}"/>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053602" y="310831"/>
            <a:ext cx="814548" cy="814548"/>
          </a:xfrm>
          <a:prstGeom prst="rect">
            <a:avLst/>
          </a:prstGeom>
        </p:spPr>
      </p:pic>
    </p:spTree>
    <p:extLst>
      <p:ext uri="{BB962C8B-B14F-4D97-AF65-F5344CB8AC3E}">
        <p14:creationId xmlns:p14="http://schemas.microsoft.com/office/powerpoint/2010/main" val="169688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B1AD87-F7D5-48E9-B90F-F1FCA17C2F38}"/>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6347811F-A82A-473C-9B49-ED824DDBCEBC}"/>
              </a:ext>
            </a:extLst>
          </p:cNvPr>
          <p:cNvPicPr>
            <a:picLocks noChangeAspect="1"/>
          </p:cNvPicPr>
          <p:nvPr/>
        </p:nvPicPr>
        <p:blipFill>
          <a:blip r:embed="rId3"/>
          <a:stretch>
            <a:fillRect/>
          </a:stretch>
        </p:blipFill>
        <p:spPr>
          <a:xfrm>
            <a:off x="0" y="472669"/>
            <a:ext cx="12192000" cy="5912662"/>
          </a:xfrm>
          <a:prstGeom prst="rect">
            <a:avLst/>
          </a:prstGeom>
        </p:spPr>
      </p:pic>
    </p:spTree>
    <p:extLst>
      <p:ext uri="{BB962C8B-B14F-4D97-AF65-F5344CB8AC3E}">
        <p14:creationId xmlns:p14="http://schemas.microsoft.com/office/powerpoint/2010/main" val="42932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813" t="9874" r="36660" b="26328"/>
          <a:stretch/>
        </p:blipFill>
        <p:spPr>
          <a:xfrm>
            <a:off x="5638799" y="-9287"/>
            <a:ext cx="6547585" cy="6871635"/>
          </a:xfrm>
          <a:prstGeom prst="rect">
            <a:avLst/>
          </a:prstGeom>
        </p:spPr>
      </p:pic>
      <p:sp>
        <p:nvSpPr>
          <p:cNvPr id="9" name="Rectangle 8">
            <a:extLst>
              <a:ext uri="{FF2B5EF4-FFF2-40B4-BE49-F238E27FC236}">
                <a16:creationId xmlns:a16="http://schemas.microsoft.com/office/drawing/2014/main" id="{75FF729D-32CA-4668-AE72-E9E2DD694DCB}"/>
              </a:ext>
            </a:extLst>
          </p:cNvPr>
          <p:cNvSpPr/>
          <p:nvPr/>
        </p:nvSpPr>
        <p:spPr bwMode="auto">
          <a:xfrm>
            <a:off x="0" y="-9287"/>
            <a:ext cx="5638800" cy="686728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EFFAAD9B-D89D-45A4-87E7-2CFF80701601}"/>
              </a:ext>
            </a:extLst>
          </p:cNvPr>
          <p:cNvSpPr>
            <a:spLocks noGrp="1"/>
          </p:cNvSpPr>
          <p:nvPr>
            <p:ph type="title"/>
          </p:nvPr>
        </p:nvSpPr>
        <p:spPr/>
        <p:txBody>
          <a:bodyPr/>
          <a:lstStyle/>
          <a:p>
            <a:r>
              <a:rPr lang="en-US"/>
              <a:t>Linguistic analysis</a:t>
            </a:r>
          </a:p>
        </p:txBody>
      </p:sp>
      <p:sp>
        <p:nvSpPr>
          <p:cNvPr id="12" name="Oval 11">
            <a:extLst>
              <a:ext uri="{FF2B5EF4-FFF2-40B4-BE49-F238E27FC236}">
                <a16:creationId xmlns:a16="http://schemas.microsoft.com/office/drawing/2014/main" id="{4374B5AE-74DD-4204-8F39-68E496F64CD7}"/>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ED6B0EA6-2383-488B-A9B5-89A72C3B3326}"/>
              </a:ext>
            </a:extLst>
          </p:cNvPr>
          <p:cNvSpPr/>
          <p:nvPr/>
        </p:nvSpPr>
        <p:spPr>
          <a:xfrm>
            <a:off x="266701" y="1958640"/>
            <a:ext cx="5067300" cy="178510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Analysis tolls for natural language processing</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Access to part-of-speech tagging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parsing, identifying concepts,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actions </a:t>
            </a:r>
          </a:p>
        </p:txBody>
      </p:sp>
      <p:pic>
        <p:nvPicPr>
          <p:cNvPr id="10" name="Picture 9">
            <a:extLst>
              <a:ext uri="{FF2B5EF4-FFF2-40B4-BE49-F238E27FC236}">
                <a16:creationId xmlns:a16="http://schemas.microsoft.com/office/drawing/2014/main" id="{5D1FA54A-1101-489A-B258-3A66BCCB015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80382" y="327396"/>
            <a:ext cx="768718" cy="768718"/>
          </a:xfrm>
          <a:prstGeom prst="rect">
            <a:avLst/>
          </a:prstGeom>
        </p:spPr>
      </p:pic>
    </p:spTree>
    <p:extLst>
      <p:ext uri="{BB962C8B-B14F-4D97-AF65-F5344CB8AC3E}">
        <p14:creationId xmlns:p14="http://schemas.microsoft.com/office/powerpoint/2010/main" val="157383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7E113CF-904F-4B80-A92F-24FA4AB0CC7C}"/>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a:t>Linguistic analysis</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nvGrpSpPr>
          <p:cNvPr id="3" name="Group 2">
            <a:extLst>
              <a:ext uri="{FF2B5EF4-FFF2-40B4-BE49-F238E27FC236}">
                <a16:creationId xmlns:a16="http://schemas.microsoft.com/office/drawing/2014/main" id="{2F1EAC90-788C-4968-9189-9F4B1BDE3822}"/>
              </a:ext>
            </a:extLst>
          </p:cNvPr>
          <p:cNvGrpSpPr/>
          <p:nvPr/>
        </p:nvGrpSpPr>
        <p:grpSpPr>
          <a:xfrm>
            <a:off x="5745397" y="1362576"/>
            <a:ext cx="6441851" cy="5299482"/>
            <a:chOff x="6379415" y="1314842"/>
            <a:chExt cx="6901319" cy="5677471"/>
          </a:xfrm>
        </p:grpSpPr>
        <p:pic>
          <p:nvPicPr>
            <p:cNvPr id="13" name="Picture 12"/>
            <p:cNvPicPr>
              <a:picLocks noChangeAspect="1"/>
            </p:cNvPicPr>
            <p:nvPr/>
          </p:nvPicPr>
          <p:blipFill rotWithShape="1">
            <a:blip r:embed="rId3"/>
            <a:srcRect b="87807"/>
            <a:stretch/>
          </p:blipFill>
          <p:spPr>
            <a:xfrm>
              <a:off x="6379415" y="1314842"/>
              <a:ext cx="6901319" cy="660031"/>
            </a:xfrm>
            <a:prstGeom prst="rect">
              <a:avLst/>
            </a:prstGeom>
          </p:spPr>
        </p:pic>
        <p:pic>
          <p:nvPicPr>
            <p:cNvPr id="47" name="Picture 46"/>
            <p:cNvPicPr>
              <a:picLocks noChangeAspect="1"/>
            </p:cNvPicPr>
            <p:nvPr/>
          </p:nvPicPr>
          <p:blipFill rotWithShape="1">
            <a:blip r:embed="rId3"/>
            <a:srcRect t="12226" b="-5005"/>
            <a:stretch/>
          </p:blipFill>
          <p:spPr>
            <a:xfrm>
              <a:off x="6379415" y="1969818"/>
              <a:ext cx="6901319" cy="5022495"/>
            </a:xfrm>
            <a:prstGeom prst="rect">
              <a:avLst/>
            </a:prstGeom>
            <a:solidFill>
              <a:schemeClr val="bg1"/>
            </a:solidFill>
          </p:spPr>
        </p:pic>
      </p:grpSp>
      <p:sp>
        <p:nvSpPr>
          <p:cNvPr id="10" name="Oval 9">
            <a:extLst>
              <a:ext uri="{FF2B5EF4-FFF2-40B4-BE49-F238E27FC236}">
                <a16:creationId xmlns:a16="http://schemas.microsoft.com/office/drawing/2014/main" id="{0E28F94A-0482-4DBB-8842-6AE616AAA57F}"/>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D3A6CC2F-16D9-4060-BAE0-5241DB75CB97}"/>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80382" y="327396"/>
            <a:ext cx="768718" cy="768718"/>
          </a:xfrm>
          <a:prstGeom prst="rect">
            <a:avLst/>
          </a:prstGeom>
        </p:spPr>
      </p:pic>
    </p:spTree>
    <p:extLst>
      <p:ext uri="{BB962C8B-B14F-4D97-AF65-F5344CB8AC3E}">
        <p14:creationId xmlns:p14="http://schemas.microsoft.com/office/powerpoint/2010/main" val="5833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8666" t="14350" r="18024" b="2488"/>
          <a:stretch/>
        </p:blipFill>
        <p:spPr>
          <a:xfrm flipH="1">
            <a:off x="5638800" y="2674"/>
            <a:ext cx="6595994" cy="6859676"/>
          </a:xfrm>
          <a:prstGeom prst="rect">
            <a:avLst/>
          </a:prstGeom>
        </p:spPr>
      </p:pic>
      <p:sp>
        <p:nvSpPr>
          <p:cNvPr id="9" name="Rectangle 8">
            <a:extLst>
              <a:ext uri="{FF2B5EF4-FFF2-40B4-BE49-F238E27FC236}">
                <a16:creationId xmlns:a16="http://schemas.microsoft.com/office/drawing/2014/main" id="{6C3607F6-674C-4586-B367-12C97179A227}"/>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22E7AD0-130F-4E7A-B026-9EB320BFCF70}"/>
              </a:ext>
            </a:extLst>
          </p:cNvPr>
          <p:cNvSpPr>
            <a:spLocks noGrp="1"/>
          </p:cNvSpPr>
          <p:nvPr>
            <p:ph type="title"/>
          </p:nvPr>
        </p:nvSpPr>
        <p:spPr/>
        <p:txBody>
          <a:bodyPr/>
          <a:lstStyle/>
          <a:p>
            <a:r>
              <a:rPr lang="en-US" spc="0">
                <a:ln>
                  <a:noFill/>
                </a:ln>
              </a:rPr>
              <a:t>Text analytics</a:t>
            </a:r>
            <a:endParaRPr lang="en-US"/>
          </a:p>
        </p:txBody>
      </p:sp>
      <p:sp>
        <p:nvSpPr>
          <p:cNvPr id="10" name="Rectangle 9">
            <a:extLst>
              <a:ext uri="{FF2B5EF4-FFF2-40B4-BE49-F238E27FC236}">
                <a16:creationId xmlns:a16="http://schemas.microsoft.com/office/drawing/2014/main" id="{7C93262D-2931-4950-87E2-EE12864CE3D8}"/>
              </a:ext>
            </a:extLst>
          </p:cNvPr>
          <p:cNvSpPr/>
          <p:nvPr/>
        </p:nvSpPr>
        <p:spPr>
          <a:xfrm>
            <a:off x="266701" y="1958640"/>
            <a:ext cx="5067300" cy="375590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Sentiment analysis</a:t>
            </a: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Understand if a record has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positive or negative sentiment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Key phrase extraction</a:t>
            </a: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Extract key phrases from a piece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text, and retrieve topics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Language detection </a:t>
            </a: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Identify the language,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120 supported languages</a:t>
            </a:r>
          </a:p>
          <a:p>
            <a:pPr marL="0" marR="0" lvl="0" indent="0" algn="l" defTabSz="895838" rtl="0" eaLnBrk="1" fontAlgn="auto" latinLnBrk="0" hangingPunct="1">
              <a:lnSpc>
                <a:spcPct val="90000"/>
              </a:lnSpc>
              <a:spcBef>
                <a:spcPts val="200"/>
              </a:spcBef>
              <a:spcAft>
                <a:spcPts val="0"/>
              </a:spcAft>
              <a:buClrTx/>
              <a:buSzTx/>
              <a:buFontTx/>
              <a:buNone/>
              <a:tabLst/>
              <a:defRPr/>
            </a:pP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426CA87F-797B-4CDE-9895-EB1110416522}"/>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06BEB6CE-D50E-4A37-BDD4-C6461C42A427}"/>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61139" y="330386"/>
            <a:ext cx="799914" cy="799914"/>
          </a:xfrm>
          <a:prstGeom prst="rect">
            <a:avLst/>
          </a:prstGeom>
        </p:spPr>
      </p:pic>
    </p:spTree>
    <p:extLst>
      <p:ext uri="{BB962C8B-B14F-4D97-AF65-F5344CB8AC3E}">
        <p14:creationId xmlns:p14="http://schemas.microsoft.com/office/powerpoint/2010/main" val="335215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algn="ctr" defTabSz="914139">
                <a:lnSpc>
                  <a:spcPct val="90000"/>
                </a:lnSpc>
                <a:spcAft>
                  <a:spcPts val="1400"/>
                </a:spcAft>
                <a:defRPr/>
              </a:pPr>
              <a:r>
                <a:rPr lang="en-US" sz="1600" b="1" spc="50"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Autosuggest</a:t>
              </a:r>
            </a:p>
            <a:p>
              <a:pPr defTabSz="914139">
                <a:lnSpc>
                  <a:spcPct val="90000"/>
                </a:lnSpc>
                <a:spcAft>
                  <a:spcPts val="1000"/>
                </a:spcAft>
                <a:defRPr/>
              </a:pPr>
              <a:r>
                <a:rPr lang="en-US" sz="1470" dirty="0"/>
                <a:t>Bing Image Search </a:t>
              </a:r>
            </a:p>
            <a:p>
              <a:pPr defTabSz="914139">
                <a:lnSpc>
                  <a:spcPct val="90000"/>
                </a:lnSpc>
                <a:spcAft>
                  <a:spcPts val="1000"/>
                </a:spcAft>
                <a:defRPr/>
              </a:pPr>
              <a:r>
                <a:rPr lang="en-US" sz="1470" dirty="0"/>
                <a:t>Bing News Search</a:t>
              </a:r>
            </a:p>
            <a:p>
              <a:pPr defTabSz="914139">
                <a:lnSpc>
                  <a:spcPct val="90000"/>
                </a:lnSpc>
                <a:spcAft>
                  <a:spcPts val="1000"/>
                </a:spcAft>
                <a:defRPr/>
              </a:pPr>
              <a:r>
                <a:rPr lang="en-US" sz="1470" dirty="0"/>
                <a:t>Bing Video Search </a:t>
              </a:r>
            </a:p>
            <a:p>
              <a:pPr defTabSz="914139">
                <a:lnSpc>
                  <a:spcPct val="90000"/>
                </a:lnSpc>
                <a:spcAft>
                  <a:spcPts val="1000"/>
                </a:spcAft>
                <a:defRPr/>
              </a:pPr>
              <a:r>
                <a:rPr lang="en-US" sz="1470" dirty="0"/>
                <a:t>Bing Web Search </a:t>
              </a:r>
            </a:p>
            <a:p>
              <a:pPr defTabSz="914139">
                <a:lnSpc>
                  <a:spcPct val="90000"/>
                </a:lnSpc>
                <a:spcAft>
                  <a:spcPts val="1000"/>
                </a:spcAft>
                <a:defRPr/>
              </a:pPr>
              <a:r>
                <a:rPr lang="en-US" sz="1470" dirty="0"/>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Academic Knowledge</a:t>
              </a:r>
            </a:p>
            <a:p>
              <a:pPr defTabSz="914139">
                <a:lnSpc>
                  <a:spcPct val="90000"/>
                </a:lnSpc>
                <a:spcAft>
                  <a:spcPts val="1000"/>
                </a:spcAft>
                <a:defRPr/>
              </a:pPr>
              <a:r>
                <a:rPr lang="en-US" sz="1470" dirty="0"/>
                <a:t>Entity Linking</a:t>
              </a:r>
            </a:p>
            <a:p>
              <a:pPr defTabSz="914139">
                <a:lnSpc>
                  <a:spcPct val="90000"/>
                </a:lnSpc>
                <a:spcAft>
                  <a:spcPts val="1000"/>
                </a:spcAft>
                <a:defRPr/>
              </a:pPr>
              <a:r>
                <a:rPr lang="en-US" sz="1470" dirty="0"/>
                <a:t>Knowledge Exploration </a:t>
              </a:r>
            </a:p>
            <a:p>
              <a:pPr defTabSz="914139">
                <a:lnSpc>
                  <a:spcPct val="90000"/>
                </a:lnSpc>
                <a:spcAft>
                  <a:spcPts val="1000"/>
                </a:spcAft>
                <a:defRPr/>
              </a:pPr>
              <a:r>
                <a:rPr lang="en-US" sz="1470" dirty="0"/>
                <a:t>Recommendations</a:t>
              </a:r>
            </a:p>
            <a:p>
              <a:pPr defTabSz="914139">
                <a:lnSpc>
                  <a:spcPct val="90000"/>
                </a:lnSpc>
                <a:spcAft>
                  <a:spcPts val="1000"/>
                </a:spcAft>
                <a:defRPr/>
              </a:pPr>
              <a:r>
                <a:rPr lang="en-US" sz="1470" dirty="0" err="1"/>
                <a:t>QnA</a:t>
              </a:r>
              <a:r>
                <a:rPr lang="en-US" sz="1470"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Spell Check</a:t>
              </a:r>
            </a:p>
            <a:p>
              <a:pPr defTabSz="914139">
                <a:lnSpc>
                  <a:spcPct val="90000"/>
                </a:lnSpc>
                <a:spcAft>
                  <a:spcPts val="1000"/>
                </a:spcAft>
                <a:defRPr/>
              </a:pPr>
              <a:r>
                <a:rPr lang="en-US" sz="1470" dirty="0"/>
                <a:t>Linguistic Analysis</a:t>
              </a:r>
            </a:p>
            <a:p>
              <a:pPr defTabSz="914139">
                <a:lnSpc>
                  <a:spcPct val="90000"/>
                </a:lnSpc>
                <a:spcAft>
                  <a:spcPts val="1000"/>
                </a:spcAft>
                <a:defRPr/>
              </a:pPr>
              <a:r>
                <a:rPr lang="en-US" sz="1470" dirty="0"/>
                <a:t>Text Analytics</a:t>
              </a:r>
            </a:p>
            <a:p>
              <a:pPr defTabSz="914139">
                <a:lnSpc>
                  <a:spcPct val="90000"/>
                </a:lnSpc>
                <a:spcAft>
                  <a:spcPts val="1000"/>
                </a:spcAft>
                <a:defRPr/>
              </a:pPr>
              <a:r>
                <a:rPr lang="en-US" sz="1470" dirty="0"/>
                <a:t>Translator Text </a:t>
              </a:r>
              <a:br>
                <a:rPr lang="en-US" sz="1470" dirty="0"/>
              </a:br>
              <a:r>
                <a:rPr lang="en-US" sz="1470" dirty="0"/>
                <a:t>&amp; Speech</a:t>
              </a:r>
            </a:p>
            <a:p>
              <a:pPr defTabSz="914139">
                <a:lnSpc>
                  <a:spcPct val="90000"/>
                </a:lnSpc>
                <a:spcAft>
                  <a:spcPts val="1000"/>
                </a:spcAft>
                <a:defRPr/>
              </a:pPr>
              <a:r>
                <a:rPr lang="en-US" sz="1470" dirty="0"/>
                <a:t>Web Language Model</a:t>
              </a:r>
            </a:p>
            <a:p>
              <a:pPr defTabSz="914139">
                <a:lnSpc>
                  <a:spcPct val="90000"/>
                </a:lnSpc>
                <a:spcAft>
                  <a:spcPts val="1400"/>
                </a:spcAft>
                <a:defRPr/>
              </a:pPr>
              <a:endParaRPr lang="en-US" sz="1470" dirty="0"/>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Speech </a:t>
              </a:r>
            </a:p>
            <a:p>
              <a:pPr defTabSz="914139">
                <a:lnSpc>
                  <a:spcPct val="90000"/>
                </a:lnSpc>
                <a:spcAft>
                  <a:spcPts val="1000"/>
                </a:spcAft>
                <a:defRPr/>
              </a:pPr>
              <a:r>
                <a:rPr lang="en-US" sz="1470" dirty="0"/>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32010" t="23709" r="21632" b="4700"/>
          <a:stretch/>
        </p:blipFill>
        <p:spPr>
          <a:xfrm flipH="1">
            <a:off x="5638799" y="2674"/>
            <a:ext cx="6658058" cy="6853276"/>
          </a:xfrm>
          <a:prstGeom prst="rect">
            <a:avLst/>
          </a:prstGeom>
        </p:spPr>
      </p:pic>
      <p:sp>
        <p:nvSpPr>
          <p:cNvPr id="10" name="Rectangle 9">
            <a:extLst>
              <a:ext uri="{FF2B5EF4-FFF2-40B4-BE49-F238E27FC236}">
                <a16:creationId xmlns:a16="http://schemas.microsoft.com/office/drawing/2014/main" id="{E864297A-9075-4A56-A663-C8A394F73C3C}"/>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DFFCE3B-258C-45AE-B753-7F0C1F989B2A}"/>
              </a:ext>
            </a:extLst>
          </p:cNvPr>
          <p:cNvSpPr/>
          <p:nvPr/>
        </p:nvSpPr>
        <p:spPr>
          <a:xfrm>
            <a:off x="266701" y="1958640"/>
            <a:ext cx="5067300" cy="278230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Automation of a variety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 standard natural language processing tasks using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state-of-the-art language modeling APIs</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Word breaking, joint probability of natural language expressions, scoring, and predicting following words in a sequence</a:t>
            </a:r>
          </a:p>
        </p:txBody>
      </p:sp>
      <p:sp>
        <p:nvSpPr>
          <p:cNvPr id="13" name="Oval 12">
            <a:extLst>
              <a:ext uri="{FF2B5EF4-FFF2-40B4-BE49-F238E27FC236}">
                <a16:creationId xmlns:a16="http://schemas.microsoft.com/office/drawing/2014/main" id="{DD6ACF04-23D3-4158-BFA2-5994D911181E}"/>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0B657D-FB99-4CB5-B3FF-13DF13361EF6}"/>
              </a:ext>
            </a:extLst>
          </p:cNvPr>
          <p:cNvSpPr>
            <a:spLocks noGrp="1"/>
          </p:cNvSpPr>
          <p:nvPr>
            <p:ph type="title"/>
          </p:nvPr>
        </p:nvSpPr>
        <p:spPr/>
        <p:txBody>
          <a:bodyPr/>
          <a:lstStyle/>
          <a:p>
            <a:r>
              <a:rPr lang="en-US" spc="0">
                <a:ln>
                  <a:noFill/>
                </a:ln>
              </a:rPr>
              <a:t>Web language </a:t>
            </a:r>
            <a:br>
              <a:rPr lang="en-US" spc="0">
                <a:ln>
                  <a:noFill/>
                </a:ln>
              </a:rPr>
            </a:br>
            <a:r>
              <a:rPr lang="en-US" spc="0">
                <a:ln>
                  <a:noFill/>
                </a:ln>
              </a:rPr>
              <a:t>model</a:t>
            </a:r>
            <a:endParaRPr lang="en-US"/>
          </a:p>
        </p:txBody>
      </p:sp>
      <p:pic>
        <p:nvPicPr>
          <p:cNvPr id="4" name="Picture 3">
            <a:extLst>
              <a:ext uri="{FF2B5EF4-FFF2-40B4-BE49-F238E27FC236}">
                <a16:creationId xmlns:a16="http://schemas.microsoft.com/office/drawing/2014/main" id="{91CA5E73-0515-4822-8D3F-8017D115FF4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38666" y="283968"/>
            <a:ext cx="865382" cy="865382"/>
          </a:xfrm>
          <a:prstGeom prst="rect">
            <a:avLst/>
          </a:prstGeom>
        </p:spPr>
      </p:pic>
    </p:spTree>
    <p:extLst>
      <p:ext uri="{BB962C8B-B14F-4D97-AF65-F5344CB8AC3E}">
        <p14:creationId xmlns:p14="http://schemas.microsoft.com/office/powerpoint/2010/main" val="23966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1CAB31F-C7DB-4A21-949B-B16E78C349DF}"/>
              </a:ext>
            </a:extLst>
          </p:cNvPr>
          <p:cNvSpPr/>
          <p:nvPr/>
        </p:nvSpPr>
        <p:spPr bwMode="auto">
          <a:xfrm>
            <a:off x="0" y="0"/>
            <a:ext cx="5638800" cy="6858000"/>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0D82A225-3F02-4AAE-BEDD-2EBF365A1738}"/>
              </a:ext>
            </a:extLst>
          </p:cNvPr>
          <p:cNvSpPr/>
          <p:nvPr/>
        </p:nvSpPr>
        <p:spPr>
          <a:xfrm>
            <a:off x="266701" y="1958640"/>
            <a:ext cx="5067300" cy="2917722"/>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Translator Text API</a:t>
            </a:r>
            <a:endParaRPr kumimoji="0" lang="en-US" altLang="zh-CN" sz="20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Automatically detect language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easily power translation to and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from 60 supported text languages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Translator Speech API </a:t>
            </a:r>
            <a:endParaRPr kumimoji="0" lang="en-US" altLang="zh-CN" sz="32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Easily translate real-time speech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conversations in 9 support languages</a:t>
            </a:r>
          </a:p>
          <a:p>
            <a:pPr marL="0" marR="0" lvl="0" indent="0" algn="l" defTabSz="895838" rtl="0" eaLnBrk="1" fontAlgn="auto" latinLnBrk="0" hangingPunct="1">
              <a:lnSpc>
                <a:spcPct val="90000"/>
              </a:lnSpc>
              <a:spcBef>
                <a:spcPts val="600"/>
              </a:spcBef>
              <a:spcAft>
                <a:spcPts val="0"/>
              </a:spcAft>
              <a:buClrTx/>
              <a:buSzTx/>
              <a:buFontTx/>
              <a:buNone/>
              <a:tabLst/>
              <a:defRPr/>
            </a:pPr>
            <a:endPar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828129F7-0632-46FB-AEA9-E320F7FB67E0}"/>
              </a:ext>
            </a:extLst>
          </p:cNvPr>
          <p:cNvSpPr/>
          <p:nvPr/>
        </p:nvSpPr>
        <p:spPr bwMode="auto">
          <a:xfrm>
            <a:off x="11008690" y="265919"/>
            <a:ext cx="904372" cy="904372"/>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 name="Title 2">
            <a:extLst>
              <a:ext uri="{FF2B5EF4-FFF2-40B4-BE49-F238E27FC236}">
                <a16:creationId xmlns:a16="http://schemas.microsoft.com/office/drawing/2014/main" id="{385C7F0A-E9B6-41AA-BE53-B59653F70359}"/>
              </a:ext>
            </a:extLst>
          </p:cNvPr>
          <p:cNvSpPr>
            <a:spLocks noGrp="1"/>
          </p:cNvSpPr>
          <p:nvPr>
            <p:ph type="title"/>
          </p:nvPr>
        </p:nvSpPr>
        <p:spPr/>
        <p:txBody>
          <a:bodyPr/>
          <a:lstStyle/>
          <a:p>
            <a:r>
              <a:rPr lang="en-US" spc="0">
                <a:ln>
                  <a:noFill/>
                </a:ln>
              </a:rPr>
              <a:t>Microsoft </a:t>
            </a:r>
            <a:br>
              <a:rPr lang="en-US" spc="0">
                <a:ln>
                  <a:noFill/>
                </a:ln>
              </a:rPr>
            </a:br>
            <a:r>
              <a:rPr lang="en-US" spc="0">
                <a:ln>
                  <a:noFill/>
                </a:ln>
              </a:rPr>
              <a:t>Translator</a:t>
            </a:r>
            <a:endParaRPr lang="en-US"/>
          </a:p>
        </p:txBody>
      </p:sp>
      <p:pic>
        <p:nvPicPr>
          <p:cNvPr id="4" name="Picture 3">
            <a:extLst>
              <a:ext uri="{FF2B5EF4-FFF2-40B4-BE49-F238E27FC236}">
                <a16:creationId xmlns:a16="http://schemas.microsoft.com/office/drawing/2014/main" id="{CFF18545-FFAF-4464-9448-D5992AFC6BB2}"/>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02429" y="343556"/>
            <a:ext cx="716894" cy="716894"/>
          </a:xfrm>
          <a:prstGeom prst="rect">
            <a:avLst/>
          </a:prstGeom>
        </p:spPr>
      </p:pic>
    </p:spTree>
    <p:extLst>
      <p:ext uri="{BB962C8B-B14F-4D97-AF65-F5344CB8AC3E}">
        <p14:creationId xmlns:p14="http://schemas.microsoft.com/office/powerpoint/2010/main" val="8664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ED50-C862-4B5D-A1D6-A0E5E366C40D}"/>
              </a:ext>
            </a:extLst>
          </p:cNvPr>
          <p:cNvSpPr>
            <a:spLocks noGrp="1"/>
          </p:cNvSpPr>
          <p:nvPr>
            <p:ph type="title"/>
          </p:nvPr>
        </p:nvSpPr>
        <p:spPr/>
        <p:txBody>
          <a:bodyPr/>
          <a:lstStyle/>
          <a:p>
            <a:r>
              <a:rPr lang="en-US"/>
              <a:t>KNOWLEDGE</a:t>
            </a:r>
          </a:p>
        </p:txBody>
      </p:sp>
      <p:sp>
        <p:nvSpPr>
          <p:cNvPr id="7" name="Rectangle 6">
            <a:extLst>
              <a:ext uri="{FF2B5EF4-FFF2-40B4-BE49-F238E27FC236}">
                <a16:creationId xmlns:a16="http://schemas.microsoft.com/office/drawing/2014/main" id="{96A5F23B-69A9-43B2-B9E9-5E2240830E5E}"/>
              </a:ext>
            </a:extLst>
          </p:cNvPr>
          <p:cNvSpPr/>
          <p:nvPr/>
        </p:nvSpPr>
        <p:spPr>
          <a:xfrm>
            <a:off x="4732662" y="3900714"/>
            <a:ext cx="719234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Tap into rich knowledge amassed from </a:t>
            </a:r>
            <a:b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the web, academia, or your own data</a:t>
            </a:r>
          </a:p>
        </p:txBody>
      </p:sp>
      <p:sp>
        <p:nvSpPr>
          <p:cNvPr id="8" name="Rectangle 7">
            <a:extLst>
              <a:ext uri="{FF2B5EF4-FFF2-40B4-BE49-F238E27FC236}">
                <a16:creationId xmlns:a16="http://schemas.microsoft.com/office/drawing/2014/main" id="{B84923A9-783B-42C3-9B3C-B631C320CB78}"/>
              </a:ext>
            </a:extLst>
          </p:cNvPr>
          <p:cNvSpPr/>
          <p:nvPr/>
        </p:nvSpPr>
        <p:spPr>
          <a:xfrm>
            <a:off x="4725922" y="5076629"/>
            <a:ext cx="7082971" cy="923330"/>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Academic Knowledge | Entity Linking | </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Knowledge Exploration | Recommendations | </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QnA</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Maker | Custom Decision Service</a:t>
            </a:r>
          </a:p>
        </p:txBody>
      </p:sp>
      <p:pic>
        <p:nvPicPr>
          <p:cNvPr id="6" name="Picture 5">
            <a:extLst>
              <a:ext uri="{FF2B5EF4-FFF2-40B4-BE49-F238E27FC236}">
                <a16:creationId xmlns:a16="http://schemas.microsoft.com/office/drawing/2014/main" id="{63B19187-938F-4277-B713-A16FD9BFD0B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5262" y="2999665"/>
            <a:ext cx="669468" cy="674741"/>
          </a:xfrm>
          <a:prstGeom prst="rect">
            <a:avLst/>
          </a:prstGeom>
        </p:spPr>
      </p:pic>
    </p:spTree>
    <p:extLst>
      <p:ext uri="{BB962C8B-B14F-4D97-AF65-F5344CB8AC3E}">
        <p14:creationId xmlns:p14="http://schemas.microsoft.com/office/powerpoint/2010/main" val="384379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microsoft.sharepoint.com/teams/BrandCentral/BundleImages/3240WIN13_Jonna_Nokia_03/PreviewImage.png">
            <a:extLst>
              <a:ext uri="{FF2B5EF4-FFF2-40B4-BE49-F238E27FC236}">
                <a16:creationId xmlns:a16="http://schemas.microsoft.com/office/drawing/2014/main" id="{45980AC2-F8BA-494A-B5FF-9263CB1E28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33" t="11954" r="7796" b="-412"/>
          <a:stretch/>
        </p:blipFill>
        <p:spPr bwMode="auto">
          <a:xfrm flipH="1">
            <a:off x="5638800" y="0"/>
            <a:ext cx="6553200" cy="69096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a:xfrm>
            <a:off x="266701" y="1958640"/>
            <a:ext cx="4784269" cy="474591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Interpret</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Interprets a natural language user query string. Returns annotated interpretations which can enable rich search-box auto-completion experiences that anticipate what the user is typing</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Evaluate</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Evaluates a query expression and returns academic knowledge entity results </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err="1">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Calchistogram</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Calculates a histogram of the distribution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of attribute values for the academic entities returned by a query expression, such as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the distribution of citations by year for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 given author</a:t>
            </a: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Academic </a:t>
            </a:r>
            <a:br>
              <a:rPr lang="en-US"/>
            </a:br>
            <a:r>
              <a:rPr lang="en-US"/>
              <a:t>knowledge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B59566E2-2BEF-462A-9CD6-E4D724AAB92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17976" y="396444"/>
            <a:ext cx="685800" cy="685800"/>
          </a:xfrm>
          <a:prstGeom prst="rect">
            <a:avLst/>
          </a:prstGeom>
        </p:spPr>
      </p:pic>
    </p:spTree>
    <p:extLst>
      <p:ext uri="{BB962C8B-B14F-4D97-AF65-F5344CB8AC3E}">
        <p14:creationId xmlns:p14="http://schemas.microsoft.com/office/powerpoint/2010/main" val="100121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D831653-5ACC-453C-8FD7-8D0A1A1B70EF}"/>
              </a:ext>
            </a:extLst>
          </p:cNvPr>
          <p:cNvPicPr>
            <a:picLocks noChangeAspect="1"/>
          </p:cNvPicPr>
          <p:nvPr/>
        </p:nvPicPr>
        <p:blipFill rotWithShape="1">
          <a:blip r:embed="rId3">
            <a:extLst>
              <a:ext uri="{28A0092B-C50C-407E-A947-70E740481C1C}">
                <a14:useLocalDpi xmlns:a14="http://schemas.microsoft.com/office/drawing/2010/main" val="0"/>
              </a:ext>
            </a:extLst>
          </a:blip>
          <a:srcRect l="30342" t="174" r="6017" b="2"/>
          <a:stretch/>
        </p:blipFill>
        <p:spPr>
          <a:xfrm>
            <a:off x="5638799" y="2674"/>
            <a:ext cx="6553199" cy="6852654"/>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a:xfrm>
            <a:off x="266701" y="1614138"/>
            <a:ext cx="4784269" cy="3600986"/>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your app’s data links with named entity recognition and disambiguation</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 word might be used as a named entity,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 verb, or another word form within a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given sentence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 Entity Linking Intelligence Service will recognize and identify each separate entity based on the context</a:t>
            </a: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Entity linking</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8909C3AC-7091-4E82-91F7-841BC9AE48E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33419" y="383595"/>
            <a:ext cx="669020" cy="669020"/>
          </a:xfrm>
          <a:prstGeom prst="rect">
            <a:avLst/>
          </a:prstGeom>
        </p:spPr>
      </p:pic>
    </p:spTree>
    <p:extLst>
      <p:ext uri="{BB962C8B-B14F-4D97-AF65-F5344CB8AC3E}">
        <p14:creationId xmlns:p14="http://schemas.microsoft.com/office/powerpoint/2010/main" val="1701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AA2E2D8-7C4A-4F8A-A332-7CF92B37336B}"/>
              </a:ext>
            </a:extLst>
          </p:cNvPr>
          <p:cNvPicPr>
            <a:picLocks noChangeAspect="1"/>
          </p:cNvPicPr>
          <p:nvPr/>
        </p:nvPicPr>
        <p:blipFill rotWithShape="1">
          <a:blip r:embed="rId3">
            <a:extLst>
              <a:ext uri="{28A0092B-C50C-407E-A947-70E740481C1C}">
                <a14:useLocalDpi xmlns:a14="http://schemas.microsoft.com/office/drawing/2010/main" val="0"/>
              </a:ext>
            </a:extLst>
          </a:blip>
          <a:srcRect l="36298" r="367"/>
          <a:stretch/>
        </p:blipFill>
        <p:spPr>
          <a:xfrm>
            <a:off x="5638798" y="-21409"/>
            <a:ext cx="6553201" cy="6898060"/>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Knowledge </a:t>
            </a:r>
            <a:br>
              <a:rPr lang="en-US"/>
            </a:br>
            <a:r>
              <a:rPr lang="en-US"/>
              <a:t>exploration</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D0A487-9C9A-4830-923A-001F7390A13A}"/>
              </a:ext>
            </a:extLst>
          </p:cNvPr>
          <p:cNvSpPr/>
          <p:nvPr/>
        </p:nvSpPr>
        <p:spPr>
          <a:xfrm>
            <a:off x="266701" y="2356188"/>
            <a:ext cx="5067300" cy="4517134"/>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Attribute histograms</a:t>
            </a: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To enable rich visualization </a:t>
            </a:r>
            <a:b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and interactive faceted experience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Structured query evaluation</a:t>
            </a: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To efficiently retrieve detailed information about matching objects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Query auto-completion</a:t>
            </a: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To reduce user effort and help with discovery of rich capabilities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Natural language understanding</a:t>
            </a:r>
          </a:p>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To interpret natural language queries into structured query expressions</a:t>
            </a:r>
          </a:p>
        </p:txBody>
      </p:sp>
      <p:sp>
        <p:nvSpPr>
          <p:cNvPr id="7" name="Rectangle 6">
            <a:extLst>
              <a:ext uri="{FF2B5EF4-FFF2-40B4-BE49-F238E27FC236}">
                <a16:creationId xmlns:a16="http://schemas.microsoft.com/office/drawing/2014/main" id="{9DA08983-CCDB-47FF-85DF-D005917E494F}"/>
              </a:ext>
            </a:extLst>
          </p:cNvPr>
          <p:cNvSpPr/>
          <p:nvPr/>
        </p:nvSpPr>
        <p:spPr>
          <a:xfrm>
            <a:off x="266700" y="1705096"/>
            <a:ext cx="5372097" cy="707886"/>
          </a:xfrm>
          <a:prstGeom prst="rect">
            <a:avLst/>
          </a:prstGeom>
        </p:spPr>
        <p:txBody>
          <a:bodyPr wrap="square" lIns="182880">
            <a:spAutoFit/>
          </a:bodyPr>
          <a:lstStyle/>
          <a:p>
            <a:pPr marL="0" marR="0" lvl="0" indent="0" algn="l" defTabSz="914400" rtl="0" eaLnBrk="1" fontAlgn="auto" latinLnBrk="0" hangingPunct="1">
              <a:lnSpc>
                <a:spcPct val="100000"/>
              </a:lnSpc>
              <a:spcBef>
                <a:spcPts val="0"/>
              </a:spcBef>
              <a:spcAft>
                <a:spcPts val="0"/>
              </a:spcAft>
              <a:buClrTx/>
              <a:buSzTx/>
              <a:buFontTx/>
              <a:buNone/>
              <a:tabLst>
                <a:tab pos="3259138" algn="l"/>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Enable interactive search experiences over structured data via natural language inputs</a:t>
            </a:r>
          </a:p>
        </p:txBody>
      </p:sp>
      <p:pic>
        <p:nvPicPr>
          <p:cNvPr id="5" name="Picture 4">
            <a:extLst>
              <a:ext uri="{FF2B5EF4-FFF2-40B4-BE49-F238E27FC236}">
                <a16:creationId xmlns:a16="http://schemas.microsoft.com/office/drawing/2014/main" id="{165B0940-2DFB-49D2-9810-14C52DE93A9A}"/>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12181" y="369410"/>
            <a:ext cx="697390" cy="697390"/>
          </a:xfrm>
          <a:prstGeom prst="rect">
            <a:avLst/>
          </a:prstGeom>
        </p:spPr>
      </p:pic>
    </p:spTree>
    <p:extLst>
      <p:ext uri="{BB962C8B-B14F-4D97-AF65-F5344CB8AC3E}">
        <p14:creationId xmlns:p14="http://schemas.microsoft.com/office/powerpoint/2010/main" val="207789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fade">
                                      <p:cBhvr>
                                        <p:cTn id="34"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7E447C-A545-4D3C-A7A5-2EC8E8DF5102}"/>
              </a:ext>
            </a:extLst>
          </p:cNvPr>
          <p:cNvPicPr>
            <a:picLocks noChangeAspect="1"/>
          </p:cNvPicPr>
          <p:nvPr/>
        </p:nvPicPr>
        <p:blipFill rotWithShape="1">
          <a:blip r:embed="rId3">
            <a:extLst>
              <a:ext uri="{28A0092B-C50C-407E-A947-70E740481C1C}">
                <a14:useLocalDpi xmlns:a14="http://schemas.microsoft.com/office/drawing/2010/main" val="0"/>
              </a:ext>
            </a:extLst>
          </a:blip>
          <a:srcRect l="7890" t="11365" r="35564" b="-241"/>
          <a:stretch/>
        </p:blipFill>
        <p:spPr>
          <a:xfrm>
            <a:off x="5638800" y="2674"/>
            <a:ext cx="6553756" cy="6873977"/>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a:xfrm>
            <a:off x="266701" y="1619250"/>
            <a:ext cx="4784269" cy="3250121"/>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Increase catalog discovery</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Help customers easily discover items that they may be interested in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Personalize your experience</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Show suggestions that are targeted to each specific user</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Increase the bottom line</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Increase your conversion rate by offering the right products at the right time</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Recommendations</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90" y="265919"/>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F52E6A5A-C310-4D5B-9DC6-CF0D4A117755}"/>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64588" y="321817"/>
            <a:ext cx="792576" cy="792576"/>
          </a:xfrm>
          <a:prstGeom prst="rect">
            <a:avLst/>
          </a:prstGeom>
        </p:spPr>
      </p:pic>
    </p:spTree>
    <p:extLst>
      <p:ext uri="{BB962C8B-B14F-4D97-AF65-F5344CB8AC3E}">
        <p14:creationId xmlns:p14="http://schemas.microsoft.com/office/powerpoint/2010/main" val="28125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40">
            <a:extLst>
              <a:ext uri="{FF2B5EF4-FFF2-40B4-BE49-F238E27FC236}">
                <a16:creationId xmlns:a16="http://schemas.microsoft.com/office/drawing/2014/main" id="{9DC3327A-C79D-41A5-B375-A85943EC095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943" b="943"/>
          <a:stretch/>
        </p:blipFill>
        <p:spPr>
          <a:xfrm flipH="1">
            <a:off x="6095999" y="0"/>
            <a:ext cx="6095999" cy="6858000"/>
          </a:xfrm>
          <a:prstGeom prst="rect">
            <a:avLst/>
          </a:prstGeom>
        </p:spPr>
      </p:pic>
      <p:grpSp>
        <p:nvGrpSpPr>
          <p:cNvPr id="5" name="Group 4">
            <a:extLst>
              <a:ext uri="{FF2B5EF4-FFF2-40B4-BE49-F238E27FC236}">
                <a16:creationId xmlns:a16="http://schemas.microsoft.com/office/drawing/2014/main" id="{5E793AA2-03EA-4040-B030-E6441F560986}"/>
              </a:ext>
            </a:extLst>
          </p:cNvPr>
          <p:cNvGrpSpPr/>
          <p:nvPr/>
        </p:nvGrpSpPr>
        <p:grpSpPr>
          <a:xfrm>
            <a:off x="0" y="1600200"/>
            <a:ext cx="6096000" cy="4281785"/>
            <a:chOff x="0" y="1600200"/>
            <a:chExt cx="6096000" cy="4281785"/>
          </a:xfrm>
        </p:grpSpPr>
        <p:sp>
          <p:nvSpPr>
            <p:cNvPr id="14" name="Rectangle 13"/>
            <p:cNvSpPr/>
            <p:nvPr/>
          </p:nvSpPr>
          <p:spPr bwMode="auto">
            <a:xfrm>
              <a:off x="0" y="1600200"/>
              <a:ext cx="6096000" cy="4281785"/>
            </a:xfrm>
            <a:prstGeom prst="rect">
              <a:avLst/>
            </a:prstGeom>
            <a:solidFill>
              <a:schemeClr val="accent3">
                <a:lumMod val="7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18288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1765"/>
                </a:spcAft>
                <a:buClrTx/>
                <a:buSzTx/>
                <a:buFontTx/>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“By leveraging Cortana Intelligence </a:t>
              </a: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recommendations capabilities </a:t>
              </a:r>
              <a:b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combined with Azure Machine Learning processing power, we have enabled retailers with a personalized commerce experience, allowing them to grow shopper engagement and conversions across all channels.”</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Frank Kouretas, Chief Product Officer, </a:t>
              </a:r>
              <a:r>
                <a:rPr kumimoji="0" lang="en-US" sz="16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Orckestra</a:t>
              </a:r>
              <a:endPar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6D6BF14-8F5D-4C3D-B1BE-7475F7E74740}"/>
                </a:ext>
              </a:extLst>
            </p:cNvPr>
            <p:cNvSpPr/>
            <p:nvPr/>
          </p:nvSpPr>
          <p:spPr>
            <a:xfrm>
              <a:off x="444500" y="5204772"/>
              <a:ext cx="1818314" cy="446896"/>
            </a:xfrm>
            <a:prstGeom prst="rect">
              <a:avLst/>
            </a:prstGeom>
            <a:solidFill>
              <a:schemeClr val="bg1">
                <a:lumMod val="95000"/>
              </a:schemeClr>
            </a:solidFill>
          </p:spPr>
          <p:txBody>
            <a:bodyPr wrap="none" lIns="175761" tIns="140609" rIns="175761" bIns="140609" rtlCol="0" anchor="ctr">
              <a:noAutofit/>
            </a:body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gradFill>
                    <a:gsLst>
                      <a:gs pos="98222">
                        <a:srgbClr val="0078D7">
                          <a:lumMod val="75000"/>
                        </a:srgbClr>
                      </a:gs>
                      <a:gs pos="89091">
                        <a:srgbClr val="0078D7">
                          <a:lumMod val="75000"/>
                        </a:srgbClr>
                      </a:gs>
                    </a:gsLst>
                    <a:lin ang="5400000" scaled="0"/>
                  </a:gradFill>
                  <a:effectLst/>
                  <a:uLnTx/>
                  <a:uFillTx/>
                  <a:latin typeface="Segoe UI Semibold" panose="020B0702040204020203" pitchFamily="34" charset="0"/>
                  <a:ea typeface="+mn-ea"/>
                  <a:cs typeface="Segoe UI Semibold" panose="020B0702040204020203" pitchFamily="34" charset="0"/>
                </a:rPr>
                <a:t>Recommendations API</a:t>
              </a:r>
            </a:p>
          </p:txBody>
        </p:sp>
      </p:grpSp>
      <p:pic>
        <p:nvPicPr>
          <p:cNvPr id="2" name="Graphic 1">
            <a:extLst>
              <a:ext uri="{FF2B5EF4-FFF2-40B4-BE49-F238E27FC236}">
                <a16:creationId xmlns:a16="http://schemas.microsoft.com/office/drawing/2014/main" id="{15470C2A-C6B5-4888-A66E-C316809B1A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468" y="419090"/>
            <a:ext cx="2039596" cy="763358"/>
          </a:xfrm>
          <a:prstGeom prst="rect">
            <a:avLst/>
          </a:prstGeom>
        </p:spPr>
      </p:pic>
    </p:spTree>
    <p:extLst>
      <p:ext uri="{BB962C8B-B14F-4D97-AF65-F5344CB8AC3E}">
        <p14:creationId xmlns:p14="http://schemas.microsoft.com/office/powerpoint/2010/main" val="187382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67E1B8-5381-4F37-8AD5-E4AF1C90CD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079" b="19932"/>
          <a:stretch/>
        </p:blipFill>
        <p:spPr>
          <a:xfrm>
            <a:off x="6096000" y="974"/>
            <a:ext cx="6096000" cy="6857026"/>
          </a:xfrm>
          <a:prstGeom prst="rect">
            <a:avLst/>
          </a:prstGeom>
        </p:spPr>
      </p:pic>
      <p:grpSp>
        <p:nvGrpSpPr>
          <p:cNvPr id="5" name="Group 4">
            <a:extLst>
              <a:ext uri="{FF2B5EF4-FFF2-40B4-BE49-F238E27FC236}">
                <a16:creationId xmlns:a16="http://schemas.microsoft.com/office/drawing/2014/main" id="{5E793AA2-03EA-4040-B030-E6441F560986}"/>
              </a:ext>
            </a:extLst>
          </p:cNvPr>
          <p:cNvGrpSpPr/>
          <p:nvPr/>
        </p:nvGrpSpPr>
        <p:grpSpPr>
          <a:xfrm>
            <a:off x="0" y="1600200"/>
            <a:ext cx="6096000" cy="4281785"/>
            <a:chOff x="0" y="1600200"/>
            <a:chExt cx="6096000" cy="4281785"/>
          </a:xfrm>
        </p:grpSpPr>
        <p:sp>
          <p:nvSpPr>
            <p:cNvPr id="14" name="Rectangle 13"/>
            <p:cNvSpPr/>
            <p:nvPr/>
          </p:nvSpPr>
          <p:spPr bwMode="auto">
            <a:xfrm>
              <a:off x="0" y="1600200"/>
              <a:ext cx="6096000" cy="4281785"/>
            </a:xfrm>
            <a:prstGeom prst="rect">
              <a:avLst/>
            </a:prstGeom>
            <a:solidFill>
              <a:schemeClr val="accent3">
                <a:lumMod val="7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0"/>
                </a:spcAft>
                <a:buClrTx/>
                <a:buSzTx/>
                <a:buFontTx/>
                <a:buNone/>
                <a:tabLst/>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“The Recommendations API allows Allrecipes.com to harness billions of user-shared experiences to deliver highly personalized recipe solutions that answer busy families most pressing question, ‘What’s for dinner tonight?’ </a:t>
              </a:r>
            </a:p>
            <a:p>
              <a:pPr marL="115888" marR="0" lvl="0" indent="-1588" algn="l" defTabSz="914314" rtl="0" eaLnBrk="1" fontAlgn="auto" latinLnBrk="0" hangingPunct="1">
                <a:lnSpc>
                  <a:spcPct val="90000"/>
                </a:lnSpc>
                <a:spcBef>
                  <a:spcPts val="1200"/>
                </a:spcBef>
                <a:spcAft>
                  <a:spcPts val="1765"/>
                </a:spcAft>
                <a:buClrTx/>
                <a:buSzTx/>
                <a:buFontTx/>
                <a:buNone/>
                <a:tabLst/>
                <a:defRPr/>
              </a:pP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We are able to do this with minimal investment due to the proven capabilities of the Cortana Analytics platform. This helps us further realize </a:t>
              </a:r>
              <a:b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br>
              <a:r>
                <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our vision of providing highly personalized cooking inspiration for home cooks.”</a:t>
              </a:r>
            </a:p>
            <a:p>
              <a:pPr marL="111125" marR="0" lvl="0" indent="0" algn="l" defTabSz="914314" rtl="0" eaLnBrk="1" fontAlgn="auto" latinLnBrk="0" hangingPunct="1">
                <a:lnSpc>
                  <a:spcPct val="90000"/>
                </a:lnSpc>
                <a:spcBef>
                  <a:spcPts val="0"/>
                </a:spcBef>
                <a:spcAft>
                  <a:spcPts val="1765"/>
                </a:spcAft>
                <a:buClrTx/>
                <a:buSzTx/>
                <a:buFontTx/>
                <a:buNone/>
                <a:tabLst/>
                <a:defRPr/>
              </a:pP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John Keane, CTO, Allrecipes.com </a:t>
              </a:r>
            </a:p>
          </p:txBody>
        </p:sp>
        <p:sp>
          <p:nvSpPr>
            <p:cNvPr id="16" name="Rectangle 15">
              <a:extLst>
                <a:ext uri="{FF2B5EF4-FFF2-40B4-BE49-F238E27FC236}">
                  <a16:creationId xmlns:a16="http://schemas.microsoft.com/office/drawing/2014/main" id="{86D6BF14-8F5D-4C3D-B1BE-7475F7E74740}"/>
                </a:ext>
              </a:extLst>
            </p:cNvPr>
            <p:cNvSpPr/>
            <p:nvPr/>
          </p:nvSpPr>
          <p:spPr>
            <a:xfrm>
              <a:off x="444500" y="5268104"/>
              <a:ext cx="1818314" cy="446896"/>
            </a:xfrm>
            <a:prstGeom prst="rect">
              <a:avLst/>
            </a:prstGeom>
            <a:solidFill>
              <a:schemeClr val="bg1">
                <a:lumMod val="95000"/>
              </a:schemeClr>
            </a:solidFill>
          </p:spPr>
          <p:txBody>
            <a:bodyPr wrap="none" lIns="175761" tIns="140609" rIns="175761" bIns="140609" rtlCol="0" anchor="ctr">
              <a:noAutofit/>
            </a:body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gradFill>
                    <a:gsLst>
                      <a:gs pos="96444">
                        <a:srgbClr val="0078D7">
                          <a:lumMod val="75000"/>
                        </a:srgbClr>
                      </a:gs>
                      <a:gs pos="89091">
                        <a:srgbClr val="0078D7">
                          <a:lumMod val="75000"/>
                        </a:srgbClr>
                      </a:gs>
                    </a:gsLst>
                    <a:lin ang="5400000" scaled="0"/>
                  </a:gradFill>
                  <a:effectLst/>
                  <a:uLnTx/>
                  <a:uFillTx/>
                  <a:latin typeface="Segoe UI Semibold" panose="020B0702040204020203" pitchFamily="34" charset="0"/>
                  <a:ea typeface="+mn-ea"/>
                  <a:cs typeface="Segoe UI Semibold" panose="020B0702040204020203" pitchFamily="34" charset="0"/>
                </a:rPr>
                <a:t>Recommendations API</a:t>
              </a:r>
            </a:p>
          </p:txBody>
        </p:sp>
      </p:grpSp>
      <p:pic>
        <p:nvPicPr>
          <p:cNvPr id="8" name="Picture 2" descr="http://depts.washington.edu/leaders1/wordpress/wp-content/uploads/2013/02/allrecipes.com_.png">
            <a:extLst>
              <a:ext uri="{FF2B5EF4-FFF2-40B4-BE49-F238E27FC236}">
                <a16:creationId xmlns:a16="http://schemas.microsoft.com/office/drawing/2014/main" id="{3D7FEAA1-EC01-40F2-8151-139F387182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701" y="331764"/>
            <a:ext cx="2279650" cy="842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2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A6F219A-4EC4-4242-AB00-A261E2A418CA}"/>
              </a:ext>
            </a:extLst>
          </p:cNvPr>
          <p:cNvPicPr>
            <a:picLocks noChangeAspect="1"/>
          </p:cNvPicPr>
          <p:nvPr/>
        </p:nvPicPr>
        <p:blipFill rotWithShape="1">
          <a:blip r:embed="rId3"/>
          <a:srcRect l="32184" t="2764" r="4930"/>
          <a:stretch/>
        </p:blipFill>
        <p:spPr>
          <a:xfrm>
            <a:off x="5638800" y="0"/>
            <a:ext cx="6600646" cy="6876651"/>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a:xfrm>
            <a:off x="266701" y="1619250"/>
            <a:ext cx="4851399" cy="4579715"/>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Extract questions and answers</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Extract all possible pairs of questions and answers from user provided content – FAQ URLs, documents and editorial content </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Test, train and publish</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Edit, remove, or add pair before testing and training the knowledge base and publishing your knowledge base as an API endpoint</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Integrates with other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APIs and solutions </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a:t>
            </a:r>
            <a:r>
              <a:rPr kumimoji="0" lang="en-US" altLang="zh-CN" sz="1800"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QnA</a:t>
            </a: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 Maker with Cognitive Services such as LUIS &amp; create something as elegantly simple as a chat bot that answers FAQs, or as complex as an interactive virtual guide</a:t>
            </a: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err="1"/>
              <a:t>QnA</a:t>
            </a:r>
            <a:r>
              <a:rPr lang="en-US"/>
              <a:t> Maker</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89" y="260700"/>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A9FE983C-C639-4D63-B326-076AC27C9C11}"/>
              </a:ext>
            </a:extLst>
          </p:cNvPr>
          <p:cNvSpPr/>
          <p:nvPr/>
        </p:nvSpPr>
        <p:spPr>
          <a:xfrm>
            <a:off x="266701" y="1043440"/>
            <a:ext cx="5045714" cy="400110"/>
          </a:xfrm>
          <a:prstGeom prst="rect">
            <a:avLst/>
          </a:prstGeom>
        </p:spPr>
        <p:txBody>
          <a:bodyPr wrap="square" lIns="1828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Create a FAQ service from existing content </a:t>
            </a:r>
          </a:p>
        </p:txBody>
      </p:sp>
      <p:pic>
        <p:nvPicPr>
          <p:cNvPr id="6" name="Picture 5">
            <a:extLst>
              <a:ext uri="{FF2B5EF4-FFF2-40B4-BE49-F238E27FC236}">
                <a16:creationId xmlns:a16="http://schemas.microsoft.com/office/drawing/2014/main" id="{A71F8350-D7F2-4505-8048-BF5A3D9CAED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30675" y="413614"/>
            <a:ext cx="660400" cy="660400"/>
          </a:xfrm>
          <a:prstGeom prst="rect">
            <a:avLst/>
          </a:prstGeom>
        </p:spPr>
      </p:pic>
    </p:spTree>
    <p:extLst>
      <p:ext uri="{BB962C8B-B14F-4D97-AF65-F5344CB8AC3E}">
        <p14:creationId xmlns:p14="http://schemas.microsoft.com/office/powerpoint/2010/main" val="385869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defTabSz="895870">
              <a:lnSpc>
                <a:spcPct val="90000"/>
              </a:lnSpc>
              <a:spcAft>
                <a:spcPts val="1440"/>
              </a:spcAft>
              <a:defRPr/>
            </a:pPr>
            <a:r>
              <a:rPr lang="en-US" sz="1765" dirty="0">
                <a:gradFill>
                  <a:gsLst>
                    <a:gs pos="13000">
                      <a:srgbClr val="FFFFFF"/>
                    </a:gs>
                    <a:gs pos="83000">
                      <a:srgbClr val="FFFFFF"/>
                    </a:gs>
                  </a:gsLst>
                  <a:lin ang="10800000" scaled="0"/>
                </a:gradFill>
                <a:latin typeface="Segoe UI"/>
              </a:rPr>
              <a:t>The broadest set of custom AI services available, allowing customers to use their own data </a:t>
            </a:r>
            <a:br>
              <a:rPr lang="en-US" sz="1765" dirty="0">
                <a:gradFill>
                  <a:gsLst>
                    <a:gs pos="13000">
                      <a:srgbClr val="FFFFFF"/>
                    </a:gs>
                    <a:gs pos="83000">
                      <a:srgbClr val="FFFFFF"/>
                    </a:gs>
                  </a:gsLst>
                  <a:lin ang="10800000" scaled="0"/>
                </a:gradFill>
                <a:latin typeface="Segoe UI"/>
              </a:rPr>
            </a:br>
            <a:r>
              <a:rPr lang="en-US" sz="1765" dirty="0">
                <a:gradFill>
                  <a:gsLst>
                    <a:gs pos="13000">
                      <a:srgbClr val="FFFFFF"/>
                    </a:gs>
                    <a:gs pos="83000">
                      <a:srgbClr val="FFFFFF"/>
                    </a:gs>
                  </a:gsLst>
                  <a:lin ang="10800000" scaled="0"/>
                </a:gradFill>
                <a:latin typeface="Segoe UI"/>
              </a:rPr>
              <a:t>with algorithms that are customized for their specific needs.</a:t>
            </a:r>
            <a:endParaRPr lang="en-US" sz="2800" dirty="0">
              <a:gradFill>
                <a:gsLst>
                  <a:gs pos="13000">
                    <a:srgbClr val="FFFFFF"/>
                  </a:gs>
                  <a:gs pos="83000">
                    <a:srgbClr val="FFFFFF"/>
                  </a:gs>
                </a:gsLst>
                <a:lin ang="10800000" scaled="0"/>
              </a:gradFill>
              <a:latin typeface="Segoe UI"/>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algn="ctr" defTabSz="914139">
              <a:lnSpc>
                <a:spcPct val="90000"/>
              </a:lnSpc>
              <a:spcAft>
                <a:spcPts val="1400"/>
              </a:spcAft>
              <a:defRPr/>
            </a:pPr>
            <a:r>
              <a:rPr lang="en-US" sz="1765" dirty="0">
                <a:gradFill>
                  <a:gsLst>
                    <a:gs pos="92000">
                      <a:prstClr val="white"/>
                    </a:gs>
                    <a:gs pos="75000">
                      <a:prstClr val="white"/>
                    </a:gs>
                  </a:gsLst>
                </a:gradFill>
                <a:latin typeface="Segoe UI Semilight" panose="020B0402040204020203" pitchFamily="34" charset="0"/>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algn="ctr" defTabSz="895870">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442702-45FE-45C9-A083-306D07C90706}"/>
              </a:ext>
            </a:extLst>
          </p:cNvPr>
          <p:cNvPicPr>
            <a:picLocks noChangeAspect="1"/>
          </p:cNvPicPr>
          <p:nvPr/>
        </p:nvPicPr>
        <p:blipFill rotWithShape="1">
          <a:blip r:embed="rId3"/>
          <a:srcRect l="38000" b="1583"/>
          <a:stretch/>
        </p:blipFill>
        <p:spPr>
          <a:xfrm>
            <a:off x="5638800" y="0"/>
            <a:ext cx="6553200" cy="6876651"/>
          </a:xfrm>
          <a:prstGeom prst="rect">
            <a:avLst/>
          </a:prstGeom>
        </p:spPr>
      </p:pic>
      <p:sp>
        <p:nvSpPr>
          <p:cNvPr id="3" name="Rectangle 2"/>
          <p:cNvSpPr/>
          <p:nvPr/>
        </p:nvSpPr>
        <p:spPr bwMode="auto">
          <a:xfrm>
            <a:off x="0" y="-9288"/>
            <a:ext cx="5638800" cy="6885939"/>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01" y="2345076"/>
            <a:ext cx="5151966" cy="4496616"/>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Contextual</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Understanding context from information you provide, Custom Decision Service ranks the options and makes a decision</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Rapid learning</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Custom Decision Service automatically optimizes based on your feedback. It even experiments with new options to see if the best decision has changed, enabling it to adjust to emerging trends</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Easy to use</a:t>
            </a:r>
            <a:b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Custom Decision Service is cloud-based, so it’s easy to run, able to plug into your application and help to make decisions in real time</a:t>
            </a: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p:txBody>
          <a:bodyPr/>
          <a:lstStyle/>
          <a:p>
            <a:r>
              <a:rPr lang="en-US"/>
              <a:t>Custom </a:t>
            </a:r>
            <a:br>
              <a:rPr lang="en-US"/>
            </a:br>
            <a:r>
              <a:rPr lang="en-US"/>
              <a:t>Decision Service</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89" y="260700"/>
            <a:ext cx="904372" cy="904372"/>
          </a:xfrm>
          <a:prstGeom prst="ellipse">
            <a:avLst/>
          </a:prstGeom>
          <a:solidFill>
            <a:schemeClr val="accent3">
              <a:lumMod val="75000"/>
            </a:schemeClr>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38BA38D3-EDA2-4A51-A85C-F7B4BB3FB305}"/>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98050" y="376519"/>
            <a:ext cx="725650" cy="725650"/>
          </a:xfrm>
          <a:prstGeom prst="rect">
            <a:avLst/>
          </a:prstGeom>
        </p:spPr>
      </p:pic>
      <p:sp>
        <p:nvSpPr>
          <p:cNvPr id="2" name="Rectangle 1">
            <a:extLst>
              <a:ext uri="{FF2B5EF4-FFF2-40B4-BE49-F238E27FC236}">
                <a16:creationId xmlns:a16="http://schemas.microsoft.com/office/drawing/2014/main" id="{B8078B29-1302-42C5-8F1A-C9476B9A7BA8}"/>
              </a:ext>
            </a:extLst>
          </p:cNvPr>
          <p:cNvSpPr/>
          <p:nvPr/>
        </p:nvSpPr>
        <p:spPr>
          <a:xfrm>
            <a:off x="397566" y="1667974"/>
            <a:ext cx="5021101" cy="646331"/>
          </a:xfrm>
          <a:prstGeom prst="rect">
            <a:avLst/>
          </a:prstGeom>
        </p:spPr>
        <p:txBody>
          <a:bodyPr wrap="square">
            <a:spAutoFit/>
          </a:bodyPr>
          <a:lstStyle/>
          <a:p>
            <a:r>
              <a:rPr lang="en-US" kern="0" dirty="0">
                <a:gradFill>
                  <a:gsLst>
                    <a:gs pos="1250">
                      <a:srgbClr val="FFFFFF"/>
                    </a:gs>
                    <a:gs pos="100000">
                      <a:srgbClr val="FFFFFF"/>
                    </a:gs>
                  </a:gsLst>
                  <a:lin ang="5400000" scaled="0"/>
                </a:gradFill>
                <a:latin typeface="Segoe UI"/>
              </a:rPr>
              <a:t>A cloud-based, contextual decision-making API that sharpens with experience.</a:t>
            </a:r>
          </a:p>
        </p:txBody>
      </p:sp>
    </p:spTree>
    <p:extLst>
      <p:ext uri="{BB962C8B-B14F-4D97-AF65-F5344CB8AC3E}">
        <p14:creationId xmlns:p14="http://schemas.microsoft.com/office/powerpoint/2010/main" val="422991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man, building, standing&#10;&#10;Description generated with very high confidence">
            <a:extLst>
              <a:ext uri="{FF2B5EF4-FFF2-40B4-BE49-F238E27FC236}">
                <a16:creationId xmlns:a16="http://schemas.microsoft.com/office/drawing/2014/main" id="{C3C417A7-6E25-4779-8C20-119D2C8353BD}"/>
              </a:ext>
            </a:extLst>
          </p:cNvPr>
          <p:cNvPicPr>
            <a:picLocks noChangeAspect="1"/>
          </p:cNvPicPr>
          <p:nvPr/>
        </p:nvPicPr>
        <p:blipFill rotWithShape="1">
          <a:blip r:embed="rId3"/>
          <a:srcRect l="20819" r="23681" b="6257"/>
          <a:stretch/>
        </p:blipFill>
        <p:spPr>
          <a:xfrm flipH="1">
            <a:off x="6096000" y="487"/>
            <a:ext cx="6094270" cy="6857027"/>
          </a:xfrm>
          <a:prstGeom prst="rect">
            <a:avLst/>
          </a:prstGeom>
        </p:spPr>
      </p:pic>
      <p:grpSp>
        <p:nvGrpSpPr>
          <p:cNvPr id="2" name="Group 1">
            <a:extLst>
              <a:ext uri="{FF2B5EF4-FFF2-40B4-BE49-F238E27FC236}">
                <a16:creationId xmlns:a16="http://schemas.microsoft.com/office/drawing/2014/main" id="{08FC0D0A-A1EF-4C9E-B030-9792ECE16439}"/>
              </a:ext>
            </a:extLst>
          </p:cNvPr>
          <p:cNvGrpSpPr/>
          <p:nvPr/>
        </p:nvGrpSpPr>
        <p:grpSpPr>
          <a:xfrm>
            <a:off x="0" y="1828800"/>
            <a:ext cx="6096000" cy="3200400"/>
            <a:chOff x="0" y="1600201"/>
            <a:chExt cx="6096000" cy="3200400"/>
          </a:xfrm>
        </p:grpSpPr>
        <p:grpSp>
          <p:nvGrpSpPr>
            <p:cNvPr id="5" name="Group 4">
              <a:extLst>
                <a:ext uri="{FF2B5EF4-FFF2-40B4-BE49-F238E27FC236}">
                  <a16:creationId xmlns:a16="http://schemas.microsoft.com/office/drawing/2014/main" id="{5E793AA2-03EA-4040-B030-E6441F560986}"/>
                </a:ext>
              </a:extLst>
            </p:cNvPr>
            <p:cNvGrpSpPr/>
            <p:nvPr/>
          </p:nvGrpSpPr>
          <p:grpSpPr>
            <a:xfrm>
              <a:off x="0" y="1600201"/>
              <a:ext cx="6096000" cy="3200400"/>
              <a:chOff x="0" y="1600201"/>
              <a:chExt cx="6096000" cy="3200400"/>
            </a:xfrm>
          </p:grpSpPr>
          <p:sp>
            <p:nvSpPr>
              <p:cNvPr id="14" name="Rectangle 13"/>
              <p:cNvSpPr/>
              <p:nvPr/>
            </p:nvSpPr>
            <p:spPr bwMode="auto">
              <a:xfrm>
                <a:off x="0" y="1600201"/>
                <a:ext cx="6096000" cy="3200400"/>
              </a:xfrm>
              <a:prstGeom prst="rect">
                <a:avLst/>
              </a:prstGeom>
              <a:solidFill>
                <a:schemeClr val="accent3">
                  <a:lumMod val="7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74320" rIns="365760" bIns="182880" numCol="1" spcCol="0" rtlCol="0" fromWordArt="0" anchor="t" anchorCtr="0" forceAA="0" compatLnSpc="1">
                <a:prstTxWarp prst="textNoShape">
                  <a:avLst/>
                </a:prstTxWarp>
                <a:noAutofit/>
              </a:bodyPr>
              <a:lstStyle/>
              <a:p>
                <a:pPr marL="115888" marR="0" lvl="0" indent="-115888" algn="l" defTabSz="914314"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“Because Custom Decision Service is constantly learning and refining its choices, the results just keep getting better and better over time.”</a:t>
                </a:r>
              </a:p>
              <a:p>
                <a:pPr marL="115888" marR="0" lvl="0" indent="-115888" algn="l" defTabSz="914314" rtl="0" eaLnBrk="1" fontAlgn="auto" latinLnBrk="0" hangingPunct="1">
                  <a:lnSpc>
                    <a:spcPct val="90000"/>
                  </a:lnSpc>
                  <a:spcBef>
                    <a:spcPts val="0"/>
                  </a:spcBef>
                  <a:spcAft>
                    <a:spcPts val="0"/>
                  </a:spcAft>
                  <a:buClrTx/>
                  <a:buSzTx/>
                  <a:buFontTx/>
                  <a:buNone/>
                  <a:tabLst/>
                  <a:defRPr/>
                </a:pPr>
                <a:endParaRPr kumimoji="0" lang="en-US" sz="19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a:p>
                <a:pPr marL="50800" marR="0" lvl="0" indent="0" algn="l" defTabSz="91431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Ayalla</a:t>
                </a: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a:t>
                </a:r>
                <a:r>
                  <a:rPr kumimoji="0" lang="en-US" sz="16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Barazany</a:t>
                </a: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Vice President of Product,</a:t>
                </a:r>
                <a:b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Complex Networks</a:t>
                </a:r>
              </a:p>
            </p:txBody>
          </p:sp>
          <p:sp>
            <p:nvSpPr>
              <p:cNvPr id="16" name="Rectangle 15">
                <a:extLst>
                  <a:ext uri="{FF2B5EF4-FFF2-40B4-BE49-F238E27FC236}">
                    <a16:creationId xmlns:a16="http://schemas.microsoft.com/office/drawing/2014/main" id="{86D6BF14-8F5D-4C3D-B1BE-7475F7E74740}"/>
                  </a:ext>
                </a:extLst>
              </p:cNvPr>
              <p:cNvSpPr/>
              <p:nvPr/>
            </p:nvSpPr>
            <p:spPr>
              <a:xfrm>
                <a:off x="444500" y="4048904"/>
                <a:ext cx="1892300" cy="446896"/>
              </a:xfrm>
              <a:prstGeom prst="rect">
                <a:avLst/>
              </a:prstGeom>
              <a:solidFill>
                <a:schemeClr val="bg1">
                  <a:lumMod val="95000"/>
                </a:schemeClr>
              </a:solidFill>
            </p:spPr>
            <p:txBody>
              <a:bodyPr wrap="none" lIns="175761" tIns="140609" rIns="175761" bIns="140609" rtlCol="0" anchor="ctr">
                <a:noAutofit/>
              </a:body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a:noFill/>
                    </a:ln>
                    <a:gradFill>
                      <a:gsLst>
                        <a:gs pos="95556">
                          <a:srgbClr val="0078D7">
                            <a:lumMod val="75000"/>
                          </a:srgbClr>
                        </a:gs>
                        <a:gs pos="58000">
                          <a:srgbClr val="0078D7">
                            <a:lumMod val="75000"/>
                          </a:srgbClr>
                        </a:gs>
                      </a:gsLst>
                      <a:lin ang="5400000" scaled="0"/>
                    </a:gradFill>
                    <a:effectLst/>
                    <a:uLnTx/>
                    <a:uFillTx/>
                    <a:latin typeface="Segoe UI Semibold" panose="020B0702040204020203" pitchFamily="34" charset="0"/>
                    <a:ea typeface="+mn-ea"/>
                    <a:cs typeface="Segoe UI Semibold" panose="020B0702040204020203" pitchFamily="34" charset="0"/>
                  </a:rPr>
                  <a:t>Custom Decision Service</a:t>
                </a:r>
              </a:p>
            </p:txBody>
          </p:sp>
        </p:grpSp>
        <p:sp>
          <p:nvSpPr>
            <p:cNvPr id="7" name="TextBox 6">
              <a:hlinkClick r:id="rId4"/>
              <a:extLst>
                <a:ext uri="{FF2B5EF4-FFF2-40B4-BE49-F238E27FC236}">
                  <a16:creationId xmlns:a16="http://schemas.microsoft.com/office/drawing/2014/main" id="{1760731B-3357-45C8-9AC0-616B5EB06371}"/>
                </a:ext>
              </a:extLst>
            </p:cNvPr>
            <p:cNvSpPr txBox="1"/>
            <p:nvPr/>
          </p:nvSpPr>
          <p:spPr>
            <a:xfrm>
              <a:off x="2429342" y="4048971"/>
              <a:ext cx="1800863" cy="446829"/>
            </a:xfrm>
            <a:prstGeom prst="rect">
              <a:avLst/>
            </a:prstGeom>
            <a:solidFill>
              <a:schemeClr val="accent3">
                <a:lumMod val="60000"/>
                <a:lumOff val="40000"/>
                <a:alpha val="90000"/>
              </a:schemeClr>
            </a:solidFill>
          </p:spPr>
          <p:txBody>
            <a:bodyPr wrap="none" lIns="175761" tIns="140609" rIns="175761" bIns="140609" rtlCol="0" anchor="ctr">
              <a:spAutoFit/>
            </a:bodyPr>
            <a:lstStyle>
              <a:defPPr>
                <a:defRPr lang="en-US"/>
              </a:defPPr>
              <a:lvl1pPr algn="ctr">
                <a:lnSpc>
                  <a:spcPct val="90000"/>
                </a:lnSpc>
                <a:spcAft>
                  <a:spcPts val="588"/>
                </a:spcAft>
                <a:defRPr sz="1200">
                  <a:gradFill>
                    <a:gsLst>
                      <a:gs pos="21818">
                        <a:schemeClr val="bg1"/>
                      </a:gs>
                      <a:gs pos="42000">
                        <a:schemeClr val="bg1"/>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76"/>
                </a:spcAft>
                <a:buClrTx/>
                <a:buSzTx/>
                <a:buFontTx/>
                <a:buNone/>
                <a:tabLst/>
                <a:defRPr/>
              </a:pPr>
              <a:r>
                <a:rPr kumimoji="0" lang="en-US" sz="1176" b="0" i="0" u="none" strike="noStrike" kern="1200" cap="none" spc="0" normalizeH="0" baseline="0" noProof="0">
                  <a:ln>
                    <a:noFill/>
                  </a:ln>
                  <a:gradFill>
                    <a:gsLst>
                      <a:gs pos="21818">
                        <a:srgbClr val="FFFFFF"/>
                      </a:gs>
                      <a:gs pos="4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9" name="Picture 8">
            <a:extLst>
              <a:ext uri="{FF2B5EF4-FFF2-40B4-BE49-F238E27FC236}">
                <a16:creationId xmlns:a16="http://schemas.microsoft.com/office/drawing/2014/main" id="{B5A8EC72-8EDD-43A2-93C9-35EA96C12B3E}"/>
              </a:ext>
            </a:extLst>
          </p:cNvPr>
          <p:cNvPicPr>
            <a:picLocks noChangeAspect="1"/>
          </p:cNvPicPr>
          <p:nvPr/>
        </p:nvPicPr>
        <p:blipFill>
          <a:blip r:embed="rId5"/>
          <a:stretch>
            <a:fillRect/>
          </a:stretch>
        </p:blipFill>
        <p:spPr>
          <a:xfrm>
            <a:off x="444500" y="457200"/>
            <a:ext cx="3071144" cy="334520"/>
          </a:xfrm>
          <a:prstGeom prst="rect">
            <a:avLst/>
          </a:prstGeom>
        </p:spPr>
      </p:pic>
    </p:spTree>
    <p:extLst>
      <p:ext uri="{BB962C8B-B14F-4D97-AF65-F5344CB8AC3E}">
        <p14:creationId xmlns:p14="http://schemas.microsoft.com/office/powerpoint/2010/main" val="399684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44A861-AE46-493B-B683-4E435176B561}"/>
              </a:ext>
            </a:extLst>
          </p:cNvPr>
          <p:cNvSpPr>
            <a:spLocks noGrp="1"/>
          </p:cNvSpPr>
          <p:nvPr>
            <p:ph type="title"/>
          </p:nvPr>
        </p:nvSpPr>
        <p:spPr/>
        <p:txBody>
          <a:bodyPr/>
          <a:lstStyle/>
          <a:p>
            <a:r>
              <a:rPr lang="en-US"/>
              <a:t>SEARCH</a:t>
            </a:r>
          </a:p>
        </p:txBody>
      </p:sp>
      <p:sp>
        <p:nvSpPr>
          <p:cNvPr id="11" name="Rectangle 10">
            <a:extLst>
              <a:ext uri="{FF2B5EF4-FFF2-40B4-BE49-F238E27FC236}">
                <a16:creationId xmlns:a16="http://schemas.microsoft.com/office/drawing/2014/main" id="{E8C5F696-5AF7-4168-AE0D-140BC979E445}"/>
              </a:ext>
            </a:extLst>
          </p:cNvPr>
          <p:cNvSpPr/>
          <p:nvPr/>
        </p:nvSpPr>
        <p:spPr>
          <a:xfrm>
            <a:off x="4273940" y="3900714"/>
            <a:ext cx="7192346" cy="8679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Access billions of web pages, images, videos, and news with the power of Bing APIs</a:t>
            </a:r>
          </a:p>
        </p:txBody>
      </p:sp>
      <p:sp>
        <p:nvSpPr>
          <p:cNvPr id="12" name="Rectangle 11">
            <a:extLst>
              <a:ext uri="{FF2B5EF4-FFF2-40B4-BE49-F238E27FC236}">
                <a16:creationId xmlns:a16="http://schemas.microsoft.com/office/drawing/2014/main" id="{490FD6C3-1DD3-4073-B1C9-9B4C8F5B3E68}"/>
              </a:ext>
            </a:extLst>
          </p:cNvPr>
          <p:cNvSpPr/>
          <p:nvPr/>
        </p:nvSpPr>
        <p:spPr>
          <a:xfrm>
            <a:off x="4267200" y="5076629"/>
            <a:ext cx="7199086" cy="923330"/>
          </a:xfrm>
          <a:prstGeom prst="rect">
            <a:avLst/>
          </a:prstGeom>
        </p:spPr>
        <p:txBody>
          <a:bodyPr wrap="square">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Bing Web Search | Bing Image Search | Bing News Search | Bing Video Search | Bing Auto Suggest | Bing Custom Search | Bing Entity Search</a:t>
            </a:r>
          </a:p>
        </p:txBody>
      </p:sp>
      <p:pic>
        <p:nvPicPr>
          <p:cNvPr id="10" name="Picture 9">
            <a:extLst>
              <a:ext uri="{FF2B5EF4-FFF2-40B4-BE49-F238E27FC236}">
                <a16:creationId xmlns:a16="http://schemas.microsoft.com/office/drawing/2014/main" id="{39D38F95-6520-4B7D-A1A3-2C87D3CBBAD5}"/>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53279" y="2739742"/>
            <a:ext cx="1349658" cy="1349658"/>
          </a:xfrm>
          <a:prstGeom prst="rect">
            <a:avLst/>
          </a:prstGeom>
        </p:spPr>
      </p:pic>
    </p:spTree>
    <p:extLst>
      <p:ext uri="{BB962C8B-B14F-4D97-AF65-F5344CB8AC3E}">
        <p14:creationId xmlns:p14="http://schemas.microsoft.com/office/powerpoint/2010/main" val="168070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25085" t="12921" r="30237" b="17388"/>
          <a:stretch/>
        </p:blipFill>
        <p:spPr>
          <a:xfrm flipH="1">
            <a:off x="5638800" y="2675"/>
            <a:ext cx="6598776" cy="685532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5A256128-2D4C-4854-BBD8-676D9769F313}"/>
              </a:ext>
            </a:extLst>
          </p:cNvPr>
          <p:cNvSpPr/>
          <p:nvPr/>
        </p:nvSpPr>
        <p:spPr bwMode="auto">
          <a:xfrm>
            <a:off x="0" y="-9287"/>
            <a:ext cx="5638800" cy="686728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E4863171-6DCE-4C59-927F-89B39DA6C8CE}"/>
              </a:ext>
            </a:extLst>
          </p:cNvPr>
          <p:cNvSpPr/>
          <p:nvPr/>
        </p:nvSpPr>
        <p:spPr>
          <a:xfrm>
            <a:off x="266700" y="1958640"/>
            <a:ext cx="5372097" cy="2449901"/>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Intelligent search to your apps with the ability to comb billions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of webpages, images, videos,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news with a single API call</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Retrieve web documents indexed by Bing and narrow the results down with filters such as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by answer type and freshness</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AE9E83E-DE85-4636-A692-9595A8DEC68F}"/>
              </a:ext>
            </a:extLst>
          </p:cNvPr>
          <p:cNvSpPr>
            <a:spLocks noGrp="1"/>
          </p:cNvSpPr>
          <p:nvPr>
            <p:ph type="title"/>
          </p:nvPr>
        </p:nvSpPr>
        <p:spPr/>
        <p:txBody>
          <a:bodyPr/>
          <a:lstStyle/>
          <a:p>
            <a:r>
              <a:rPr lang="en-US"/>
              <a:t>Bing web search</a:t>
            </a:r>
          </a:p>
        </p:txBody>
      </p:sp>
      <p:sp>
        <p:nvSpPr>
          <p:cNvPr id="12" name="Oval 11">
            <a:extLst>
              <a:ext uri="{FF2B5EF4-FFF2-40B4-BE49-F238E27FC236}">
                <a16:creationId xmlns:a16="http://schemas.microsoft.com/office/drawing/2014/main" id="{43E9DFA9-A381-44DA-A29C-D57AA95524A1}"/>
              </a:ext>
            </a:extLst>
          </p:cNvPr>
          <p:cNvSpPr/>
          <p:nvPr/>
        </p:nvSpPr>
        <p:spPr bwMode="auto">
          <a:xfrm>
            <a:off x="11008690" y="265919"/>
            <a:ext cx="904372" cy="904372"/>
          </a:xfrm>
          <a:prstGeom prst="ellipse">
            <a:avLst/>
          </a:prstGeom>
          <a:solidFill>
            <a:schemeClr val="tx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2F2ADF4A-BBB5-496A-AD34-BC1DE399F27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30529" y="387758"/>
            <a:ext cx="660694" cy="660694"/>
          </a:xfrm>
          <a:prstGeom prst="rect">
            <a:avLst/>
          </a:prstGeom>
        </p:spPr>
      </p:pic>
    </p:spTree>
    <p:extLst>
      <p:ext uri="{BB962C8B-B14F-4D97-AF65-F5344CB8AC3E}">
        <p14:creationId xmlns:p14="http://schemas.microsoft.com/office/powerpoint/2010/main" val="6049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37349" t="1488" r="20339" b="-292"/>
          <a:stretch/>
        </p:blipFill>
        <p:spPr>
          <a:xfrm>
            <a:off x="-25596" y="2674"/>
            <a:ext cx="12237488" cy="6893804"/>
          </a:xfrm>
          <a:prstGeom prst="rect">
            <a:avLst/>
          </a:prstGeom>
        </p:spPr>
      </p:pic>
      <p:sp>
        <p:nvSpPr>
          <p:cNvPr id="9" name="Rectangle 8">
            <a:extLst>
              <a:ext uri="{FF2B5EF4-FFF2-40B4-BE49-F238E27FC236}">
                <a16:creationId xmlns:a16="http://schemas.microsoft.com/office/drawing/2014/main" id="{E7C783EE-6DB9-4576-A7C4-2369F200CA5C}"/>
              </a:ext>
            </a:extLst>
          </p:cNvPr>
          <p:cNvSpPr/>
          <p:nvPr/>
        </p:nvSpPr>
        <p:spPr bwMode="auto">
          <a:xfrm>
            <a:off x="0" y="-9287"/>
            <a:ext cx="5638797" cy="686728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E495B5D-A88B-4C93-B061-1C0D8C914B7D}"/>
              </a:ext>
            </a:extLst>
          </p:cNvPr>
          <p:cNvSpPr/>
          <p:nvPr/>
        </p:nvSpPr>
        <p:spPr>
          <a:xfrm>
            <a:off x="266700" y="1958640"/>
            <a:ext cx="5372097" cy="2366802"/>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2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 variety of image search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options, from trending images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to detailed insights</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Scour the web for images and get results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that include thumbnail and full image URLs, publishing website, image metadata, </a:t>
            </a:r>
            <a:b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related images, and more</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 name="Oval 11">
            <a:extLst>
              <a:ext uri="{FF2B5EF4-FFF2-40B4-BE49-F238E27FC236}">
                <a16:creationId xmlns:a16="http://schemas.microsoft.com/office/drawing/2014/main" id="{845926DB-3F4E-4B8F-84CB-ECCD6E96C55E}"/>
              </a:ext>
            </a:extLst>
          </p:cNvPr>
          <p:cNvSpPr/>
          <p:nvPr/>
        </p:nvSpPr>
        <p:spPr bwMode="auto">
          <a:xfrm>
            <a:off x="11008690" y="265919"/>
            <a:ext cx="904372" cy="904372"/>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05B43D2-6978-4356-A947-2C9F2713EA90}"/>
              </a:ext>
            </a:extLst>
          </p:cNvPr>
          <p:cNvSpPr>
            <a:spLocks noGrp="1"/>
          </p:cNvSpPr>
          <p:nvPr>
            <p:ph type="title"/>
          </p:nvPr>
        </p:nvSpPr>
        <p:spPr/>
        <p:txBody>
          <a:bodyPr/>
          <a:lstStyle/>
          <a:p>
            <a:r>
              <a:rPr lang="en-US"/>
              <a:t>Bing image search</a:t>
            </a:r>
          </a:p>
        </p:txBody>
      </p:sp>
      <p:pic>
        <p:nvPicPr>
          <p:cNvPr id="4" name="Picture 3">
            <a:extLst>
              <a:ext uri="{FF2B5EF4-FFF2-40B4-BE49-F238E27FC236}">
                <a16:creationId xmlns:a16="http://schemas.microsoft.com/office/drawing/2014/main" id="{1E9AC698-A683-479E-A5C2-93D0543C446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61381" y="318610"/>
            <a:ext cx="798990" cy="798990"/>
          </a:xfrm>
          <a:prstGeom prst="rect">
            <a:avLst/>
          </a:prstGeom>
        </p:spPr>
      </p:pic>
    </p:spTree>
    <p:extLst>
      <p:ext uri="{BB962C8B-B14F-4D97-AF65-F5344CB8AC3E}">
        <p14:creationId xmlns:p14="http://schemas.microsoft.com/office/powerpoint/2010/main" val="315952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6607" t="3637" r="13537" b="1534"/>
          <a:stretch/>
        </p:blipFill>
        <p:spPr>
          <a:xfrm>
            <a:off x="5600702" y="0"/>
            <a:ext cx="6591298"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a:extLst>
              <a:ext uri="{FF2B5EF4-FFF2-40B4-BE49-F238E27FC236}">
                <a16:creationId xmlns:a16="http://schemas.microsoft.com/office/drawing/2014/main" id="{CD302440-A00E-40B2-BE6B-F028197D5B36}"/>
              </a:ext>
            </a:extLst>
          </p:cNvPr>
          <p:cNvSpPr/>
          <p:nvPr/>
        </p:nvSpPr>
        <p:spPr bwMode="auto">
          <a:xfrm>
            <a:off x="0" y="-9288"/>
            <a:ext cx="5638800" cy="6966999"/>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15C1E3E1-F571-4C91-8F26-D19213A4D1E1}"/>
              </a:ext>
            </a:extLst>
          </p:cNvPr>
          <p:cNvSpPr>
            <a:spLocks noGrp="1"/>
          </p:cNvSpPr>
          <p:nvPr>
            <p:ph type="title"/>
          </p:nvPr>
        </p:nvSpPr>
        <p:spPr/>
        <p:txBody>
          <a:bodyPr/>
          <a:lstStyle/>
          <a:p>
            <a:r>
              <a:rPr lang="en-US"/>
              <a:t>Bing video search</a:t>
            </a:r>
          </a:p>
        </p:txBody>
      </p:sp>
      <p:sp>
        <p:nvSpPr>
          <p:cNvPr id="13" name="Rectangle 12">
            <a:extLst>
              <a:ext uri="{FF2B5EF4-FFF2-40B4-BE49-F238E27FC236}">
                <a16:creationId xmlns:a16="http://schemas.microsoft.com/office/drawing/2014/main" id="{ABF34270-33E2-41E4-B79D-546ED2C0CE1B}"/>
              </a:ext>
            </a:extLst>
          </p:cNvPr>
          <p:cNvSpPr/>
          <p:nvPr/>
        </p:nvSpPr>
        <p:spPr>
          <a:xfrm>
            <a:off x="266701" y="1958640"/>
            <a:ext cx="5067300" cy="269920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 variety of advanced video search features, including trending videos, price, and other useful metadata</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Find videos from across the web and get responses that provide useful metadata including creator, encoding format, video size and quality, and source view count</a:t>
            </a: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6B2C9970-30D1-4DBF-B42F-FE52F6E5BA47}"/>
              </a:ext>
            </a:extLst>
          </p:cNvPr>
          <p:cNvSpPr/>
          <p:nvPr/>
        </p:nvSpPr>
        <p:spPr bwMode="auto">
          <a:xfrm>
            <a:off x="11008690" y="265919"/>
            <a:ext cx="904372" cy="904372"/>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311AF386-7CE6-4376-BE53-8F2E5297EA5F}"/>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79876" y="337105"/>
            <a:ext cx="762000" cy="762000"/>
          </a:xfrm>
          <a:prstGeom prst="rect">
            <a:avLst/>
          </a:prstGeom>
        </p:spPr>
      </p:pic>
    </p:spTree>
    <p:extLst>
      <p:ext uri="{BB962C8B-B14F-4D97-AF65-F5344CB8AC3E}">
        <p14:creationId xmlns:p14="http://schemas.microsoft.com/office/powerpoint/2010/main" val="280551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211" t="7361" r="48059" b="15056"/>
          <a:stretch/>
        </p:blipFill>
        <p:spPr>
          <a:xfrm>
            <a:off x="5600701" y="2674"/>
            <a:ext cx="6591299" cy="6855326"/>
          </a:xfrm>
          <a:prstGeom prst="rect">
            <a:avLst/>
          </a:prstGeom>
        </p:spPr>
      </p:pic>
      <p:sp>
        <p:nvSpPr>
          <p:cNvPr id="14" name="Rectangle 13">
            <a:extLst>
              <a:ext uri="{FF2B5EF4-FFF2-40B4-BE49-F238E27FC236}">
                <a16:creationId xmlns:a16="http://schemas.microsoft.com/office/drawing/2014/main" id="{D20A7D8B-8968-4809-AB2D-C09FF5A656AD}"/>
              </a:ext>
            </a:extLst>
          </p:cNvPr>
          <p:cNvSpPr/>
          <p:nvPr/>
        </p:nvSpPr>
        <p:spPr bwMode="auto">
          <a:xfrm>
            <a:off x="0" y="-9287"/>
            <a:ext cx="5638800" cy="6867288"/>
          </a:xfrm>
          <a:prstGeom prst="rect">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36678271-4A38-4935-BCFC-F664EC52570D}"/>
              </a:ext>
            </a:extLst>
          </p:cNvPr>
          <p:cNvSpPr/>
          <p:nvPr/>
        </p:nvSpPr>
        <p:spPr>
          <a:xfrm>
            <a:off x="266701" y="1958640"/>
            <a:ext cx="5067300" cy="162506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Turn any app into a news desk with world news grouped and filtered by topic, local news,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metadata you can mine</a:t>
            </a:r>
          </a:p>
        </p:txBody>
      </p:sp>
      <p:sp>
        <p:nvSpPr>
          <p:cNvPr id="16" name="Oval 15">
            <a:extLst>
              <a:ext uri="{FF2B5EF4-FFF2-40B4-BE49-F238E27FC236}">
                <a16:creationId xmlns:a16="http://schemas.microsoft.com/office/drawing/2014/main" id="{62AD5A3C-BB03-4A7A-9078-9A2DBF95CDC2}"/>
              </a:ext>
            </a:extLst>
          </p:cNvPr>
          <p:cNvSpPr/>
          <p:nvPr/>
        </p:nvSpPr>
        <p:spPr bwMode="auto">
          <a:xfrm>
            <a:off x="11008690" y="265919"/>
            <a:ext cx="904372" cy="904372"/>
          </a:xfrm>
          <a:prstGeom prst="ellipse">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98F5978-63B8-4818-8F5E-80E8C291EEED}"/>
              </a:ext>
            </a:extLst>
          </p:cNvPr>
          <p:cNvSpPr>
            <a:spLocks noGrp="1"/>
          </p:cNvSpPr>
          <p:nvPr>
            <p:ph type="title"/>
          </p:nvPr>
        </p:nvSpPr>
        <p:spPr/>
        <p:txBody>
          <a:bodyPr/>
          <a:lstStyle/>
          <a:p>
            <a:r>
              <a:rPr lang="en-US"/>
              <a:t>Bing news search</a:t>
            </a:r>
          </a:p>
        </p:txBody>
      </p:sp>
      <p:pic>
        <p:nvPicPr>
          <p:cNvPr id="4" name="Picture 3">
            <a:extLst>
              <a:ext uri="{FF2B5EF4-FFF2-40B4-BE49-F238E27FC236}">
                <a16:creationId xmlns:a16="http://schemas.microsoft.com/office/drawing/2014/main" id="{DBC6E7DB-E0E5-4E6E-8E60-A3A1E6973D5C}"/>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110752" y="385585"/>
            <a:ext cx="700248" cy="700248"/>
          </a:xfrm>
          <a:prstGeom prst="rect">
            <a:avLst/>
          </a:prstGeom>
        </p:spPr>
      </p:pic>
    </p:spTree>
    <p:extLst>
      <p:ext uri="{BB962C8B-B14F-4D97-AF65-F5344CB8AC3E}">
        <p14:creationId xmlns:p14="http://schemas.microsoft.com/office/powerpoint/2010/main" val="119847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35988" t="19198" r="48414" b="1482"/>
          <a:stretch/>
        </p:blipFill>
        <p:spPr>
          <a:xfrm>
            <a:off x="1" y="2674"/>
            <a:ext cx="12192000" cy="6886312"/>
          </a:xfrm>
          <a:prstGeom prst="rect">
            <a:avLst/>
          </a:prstGeom>
        </p:spPr>
      </p:pic>
      <p:sp>
        <p:nvSpPr>
          <p:cNvPr id="14" name="Rectangle 13">
            <a:extLst>
              <a:ext uri="{FF2B5EF4-FFF2-40B4-BE49-F238E27FC236}">
                <a16:creationId xmlns:a16="http://schemas.microsoft.com/office/drawing/2014/main" id="{613343B6-CF35-4CEE-A9E9-BE5C171064A2}"/>
              </a:ext>
            </a:extLst>
          </p:cNvPr>
          <p:cNvSpPr/>
          <p:nvPr/>
        </p:nvSpPr>
        <p:spPr bwMode="auto">
          <a:xfrm>
            <a:off x="0" y="-9287"/>
            <a:ext cx="5638800" cy="6898274"/>
          </a:xfrm>
          <a:prstGeom prst="rect">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22288D09-6FAB-4638-BA67-6999CD90C234}"/>
              </a:ext>
            </a:extLst>
          </p:cNvPr>
          <p:cNvSpPr/>
          <p:nvPr/>
        </p:nvSpPr>
        <p:spPr>
          <a:xfrm>
            <a:off x="266701" y="1958640"/>
            <a:ext cx="5067300" cy="1625060"/>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Query completion suggestions capabilities, so users can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type less and get to what </a:t>
            </a:r>
            <a:b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altLang="zh-CN" sz="2400" b="0" i="0" u="none" strike="noStrike" kern="0" cap="none" spc="49" normalizeH="0" baseline="0" noProof="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they want faster</a:t>
            </a:r>
          </a:p>
        </p:txBody>
      </p:sp>
      <p:sp>
        <p:nvSpPr>
          <p:cNvPr id="16" name="Oval 15">
            <a:extLst>
              <a:ext uri="{FF2B5EF4-FFF2-40B4-BE49-F238E27FC236}">
                <a16:creationId xmlns:a16="http://schemas.microsoft.com/office/drawing/2014/main" id="{FC55DCC9-A73E-4C2E-9D74-076793F9F82F}"/>
              </a:ext>
            </a:extLst>
          </p:cNvPr>
          <p:cNvSpPr/>
          <p:nvPr/>
        </p:nvSpPr>
        <p:spPr bwMode="auto">
          <a:xfrm>
            <a:off x="11008690" y="265919"/>
            <a:ext cx="904372" cy="904372"/>
          </a:xfrm>
          <a:prstGeom prst="ellipse">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EEF7567E-48EB-4A33-AF4E-B4CA5521F1F3}"/>
              </a:ext>
            </a:extLst>
          </p:cNvPr>
          <p:cNvSpPr>
            <a:spLocks noGrp="1"/>
          </p:cNvSpPr>
          <p:nvPr>
            <p:ph type="title"/>
          </p:nvPr>
        </p:nvSpPr>
        <p:spPr/>
        <p:txBody>
          <a:bodyPr/>
          <a:lstStyle/>
          <a:p>
            <a:r>
              <a:rPr lang="en-US"/>
              <a:t>Bing autosuggest</a:t>
            </a:r>
          </a:p>
        </p:txBody>
      </p:sp>
      <p:pic>
        <p:nvPicPr>
          <p:cNvPr id="4" name="Picture 3">
            <a:extLst>
              <a:ext uri="{FF2B5EF4-FFF2-40B4-BE49-F238E27FC236}">
                <a16:creationId xmlns:a16="http://schemas.microsoft.com/office/drawing/2014/main" id="{AEBD0069-A849-4978-AF60-A6975187B61B}"/>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18267" y="245082"/>
            <a:ext cx="910618" cy="910618"/>
          </a:xfrm>
          <a:prstGeom prst="rect">
            <a:avLst/>
          </a:prstGeom>
        </p:spPr>
      </p:pic>
    </p:spTree>
    <p:extLst>
      <p:ext uri="{BB962C8B-B14F-4D97-AF65-F5344CB8AC3E}">
        <p14:creationId xmlns:p14="http://schemas.microsoft.com/office/powerpoint/2010/main" val="392183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34301" t="8991" r="12156" b="6849"/>
          <a:stretch/>
        </p:blipFill>
        <p:spPr>
          <a:xfrm flipH="1">
            <a:off x="5638797" y="-9289"/>
            <a:ext cx="6553201" cy="6867289"/>
          </a:xfrm>
          <a:prstGeom prst="rect">
            <a:avLst/>
          </a:prstGeom>
        </p:spPr>
      </p:pic>
      <p:sp>
        <p:nvSpPr>
          <p:cNvPr id="18" name="Rectangle 17">
            <a:extLst>
              <a:ext uri="{FF2B5EF4-FFF2-40B4-BE49-F238E27FC236}">
                <a16:creationId xmlns:a16="http://schemas.microsoft.com/office/drawing/2014/main" id="{87A3CA9F-98E5-446A-AD24-F34ECB8A29AD}"/>
              </a:ext>
            </a:extLst>
          </p:cNvPr>
          <p:cNvSpPr/>
          <p:nvPr/>
        </p:nvSpPr>
        <p:spPr bwMode="auto">
          <a:xfrm>
            <a:off x="0" y="-9288"/>
            <a:ext cx="5638800" cy="6885451"/>
          </a:xfrm>
          <a:prstGeom prst="rect">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A2CC116D-F34B-406F-A0CC-E80A8BC0B5DC}"/>
              </a:ext>
            </a:extLst>
          </p:cNvPr>
          <p:cNvSpPr/>
          <p:nvPr/>
        </p:nvSpPr>
        <p:spPr>
          <a:xfrm>
            <a:off x="266701" y="1900582"/>
            <a:ext cx="5067300" cy="4727448"/>
          </a:xfrm>
          <a:prstGeom prst="rect">
            <a:avLst/>
          </a:prstGeom>
        </p:spPr>
        <p:txBody>
          <a:bodyPr wrap="square" lIns="182880"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Customize your search</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Quickly and reliably define the slices of the web that you want to draw from. Change the parameters of the sites you want and don't want at any time </a:t>
            </a:r>
          </a:p>
          <a:p>
            <a:pPr marL="0" marR="0" lvl="0" indent="0" algn="l" defTabSz="895838" rtl="0" eaLnBrk="1" fontAlgn="auto" latinLnBrk="0" hangingPunct="1">
              <a:lnSpc>
                <a:spcPct val="90000"/>
              </a:lnSpc>
              <a:spcBef>
                <a:spcPts val="600"/>
              </a:spcBef>
              <a:spcAft>
                <a:spcPts val="0"/>
              </a:spcAft>
              <a:buClrTx/>
              <a:buSzTx/>
              <a:buFontTx/>
              <a:buNone/>
              <a:tabLst/>
              <a:defRPr/>
            </a:pPr>
            <a:endParaRPr lang="en-US" kern="0" dirty="0">
              <a:gradFill>
                <a:gsLst>
                  <a:gs pos="1250">
                    <a:srgbClr val="FFFFFF"/>
                  </a:gs>
                  <a:gs pos="100000">
                    <a:srgbClr val="FFFFFF"/>
                  </a:gs>
                </a:gsLst>
                <a:lin ang="5400000" scaled="0"/>
              </a:gradFill>
              <a:latin typeface="Segoe UI"/>
            </a:endParaRP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Easy-to-use</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Custom Search features a straightforward UI that enables you to create your web search without a line of code</a:t>
            </a:r>
          </a:p>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0" i="0" u="none" strike="noStrike" kern="0" cap="none" spc="49"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Commercial-grade</a:t>
            </a:r>
          </a:p>
          <a:p>
            <a:pPr marL="0" marR="0" lvl="0" indent="0" algn="l" defTabSz="895838" rtl="0" eaLnBrk="1" fontAlgn="auto" latinLnBrk="0" hangingPunct="1">
              <a:lnSpc>
                <a:spcPct val="90000"/>
              </a:lnSpc>
              <a:spcBef>
                <a:spcPts val="600"/>
              </a:spcBef>
              <a:spcAft>
                <a:spcPts val="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Usage is ad-free – no matter how much or how little of the service you use</a:t>
            </a:r>
          </a:p>
          <a:p>
            <a:pPr marL="0" marR="0" lvl="0" indent="0" algn="l" defTabSz="895838" rtl="0" eaLnBrk="1" fontAlgn="auto" latinLnBrk="0" hangingPunct="1">
              <a:lnSpc>
                <a:spcPct val="90000"/>
              </a:lnSpc>
              <a:spcBef>
                <a:spcPts val="60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4C0EA5D5-4288-401D-87AF-8C29EFA41A50}"/>
              </a:ext>
            </a:extLst>
          </p:cNvPr>
          <p:cNvSpPr/>
          <p:nvPr/>
        </p:nvSpPr>
        <p:spPr bwMode="auto">
          <a:xfrm>
            <a:off x="11008690" y="265919"/>
            <a:ext cx="904372" cy="904372"/>
          </a:xfrm>
          <a:prstGeom prst="ellipse">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0242DDC-D765-44EA-980B-5321F98B03D1}"/>
              </a:ext>
            </a:extLst>
          </p:cNvPr>
          <p:cNvSpPr>
            <a:spLocks noGrp="1"/>
          </p:cNvSpPr>
          <p:nvPr>
            <p:ph type="title"/>
          </p:nvPr>
        </p:nvSpPr>
        <p:spPr/>
        <p:txBody>
          <a:bodyPr/>
          <a:lstStyle/>
          <a:p>
            <a:r>
              <a:rPr lang="en-US"/>
              <a:t>Bing custom search</a:t>
            </a:r>
          </a:p>
        </p:txBody>
      </p:sp>
      <p:sp>
        <p:nvSpPr>
          <p:cNvPr id="22" name="Rectangle 21">
            <a:extLst>
              <a:ext uri="{FF2B5EF4-FFF2-40B4-BE49-F238E27FC236}">
                <a16:creationId xmlns:a16="http://schemas.microsoft.com/office/drawing/2014/main" id="{491D99C6-9ECE-415B-8204-512D174226E5}"/>
              </a:ext>
            </a:extLst>
          </p:cNvPr>
          <p:cNvSpPr/>
          <p:nvPr/>
        </p:nvSpPr>
        <p:spPr>
          <a:xfrm>
            <a:off x="266701" y="1081477"/>
            <a:ext cx="5360078" cy="707886"/>
          </a:xfrm>
          <a:prstGeom prst="rect">
            <a:avLst/>
          </a:prstGeom>
        </p:spPr>
        <p:txBody>
          <a:bodyPr wrap="square" lIns="1828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An easy-to-use, ad-free, commercial-grade search tool lets you deliver results you want</a:t>
            </a:r>
          </a:p>
        </p:txBody>
      </p:sp>
      <p:pic>
        <p:nvPicPr>
          <p:cNvPr id="4" name="Picture 3">
            <a:extLst>
              <a:ext uri="{FF2B5EF4-FFF2-40B4-BE49-F238E27FC236}">
                <a16:creationId xmlns:a16="http://schemas.microsoft.com/office/drawing/2014/main" id="{B0AC1DE1-5B18-4183-9AE2-A78289871C9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1054476" y="289511"/>
            <a:ext cx="812800" cy="812800"/>
          </a:xfrm>
          <a:prstGeom prst="rect">
            <a:avLst/>
          </a:prstGeom>
        </p:spPr>
      </p:pic>
    </p:spTree>
    <p:extLst>
      <p:ext uri="{BB962C8B-B14F-4D97-AF65-F5344CB8AC3E}">
        <p14:creationId xmlns:p14="http://schemas.microsoft.com/office/powerpoint/2010/main" val="155133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C783EE-6DB9-4576-A7C4-2369F200CA5C}"/>
              </a:ext>
            </a:extLst>
          </p:cNvPr>
          <p:cNvSpPr/>
          <p:nvPr/>
        </p:nvSpPr>
        <p:spPr bwMode="auto">
          <a:xfrm>
            <a:off x="0" y="-9287"/>
            <a:ext cx="5638797" cy="6867288"/>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Oval 11">
            <a:extLst>
              <a:ext uri="{FF2B5EF4-FFF2-40B4-BE49-F238E27FC236}">
                <a16:creationId xmlns:a16="http://schemas.microsoft.com/office/drawing/2014/main" id="{845926DB-3F4E-4B8F-84CB-ECCD6E96C55E}"/>
              </a:ext>
            </a:extLst>
          </p:cNvPr>
          <p:cNvSpPr/>
          <p:nvPr/>
        </p:nvSpPr>
        <p:spPr bwMode="auto">
          <a:xfrm>
            <a:off x="11008690" y="265919"/>
            <a:ext cx="904372" cy="904372"/>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05B43D2-6978-4356-A947-2C9F2713EA90}"/>
              </a:ext>
            </a:extLst>
          </p:cNvPr>
          <p:cNvSpPr>
            <a:spLocks noGrp="1"/>
          </p:cNvSpPr>
          <p:nvPr>
            <p:ph type="title"/>
          </p:nvPr>
        </p:nvSpPr>
        <p:spPr/>
        <p:txBody>
          <a:bodyPr/>
          <a:lstStyle/>
          <a:p>
            <a:r>
              <a:rPr lang="en-US" dirty="0"/>
              <a:t>Bing entity search</a:t>
            </a:r>
          </a:p>
        </p:txBody>
      </p:sp>
      <p:pic>
        <p:nvPicPr>
          <p:cNvPr id="8" name="Picture 7">
            <a:extLst>
              <a:ext uri="{FF2B5EF4-FFF2-40B4-BE49-F238E27FC236}">
                <a16:creationId xmlns:a16="http://schemas.microsoft.com/office/drawing/2014/main" id="{5BC2951A-D0F5-430E-87A4-FDB639F29667}"/>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250481" y="512456"/>
            <a:ext cx="420791" cy="411299"/>
          </a:xfrm>
          <a:prstGeom prst="rect">
            <a:avLst/>
          </a:prstGeom>
        </p:spPr>
      </p:pic>
      <p:sp>
        <p:nvSpPr>
          <p:cNvPr id="3" name="TextBox 2"/>
          <p:cNvSpPr txBox="1"/>
          <p:nvPr/>
        </p:nvSpPr>
        <p:spPr>
          <a:xfrm>
            <a:off x="266700" y="1671695"/>
            <a:ext cx="4840356" cy="482901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Enrich user experiences with contextual entity search results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Tap into the power of the web to search for the most relevant entities (such as movies, books, famous people, U.S. local businesses</a:t>
            </a:r>
            <a:r>
              <a:rPr lang="en-US" dirty="0">
                <a:solidFill>
                  <a:srgbClr val="FFFFFF"/>
                </a:solidFill>
                <a:latin typeface="Segoe UI"/>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 and easily provide primary details and information sources about them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Augment your content with entity search results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Showcase of local </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kumimoji="0" lang="en-US" sz="2400" b="0" i="0" u="none" strike="noStrike" kern="1200" cap="none" spc="0" normalizeH="0" baseline="0" noProof="0" dirty="0">
                <a:ln>
                  <a:noFill/>
                </a:ln>
                <a:solidFill>
                  <a:srgbClr val="FFFFFF"/>
                </a:solidFill>
                <a:effectLst/>
                <a:uLnTx/>
                <a:uFillTx/>
                <a:latin typeface="Segoe UI"/>
                <a:ea typeface="+mn-ea"/>
                <a:cs typeface="+mn-cs"/>
              </a:rPr>
              <a:t>businesses nearby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4"/>
          <a:stretch>
            <a:fillRect/>
          </a:stretch>
        </p:blipFill>
        <p:spPr>
          <a:xfrm>
            <a:off x="5876017" y="1"/>
            <a:ext cx="6334812" cy="6858000"/>
          </a:xfrm>
          <a:prstGeom prst="rect">
            <a:avLst/>
          </a:prstGeom>
        </p:spPr>
      </p:pic>
      <p:sp>
        <p:nvSpPr>
          <p:cNvPr id="10" name="Oval 9">
            <a:extLst>
              <a:ext uri="{FF2B5EF4-FFF2-40B4-BE49-F238E27FC236}">
                <a16:creationId xmlns:a16="http://schemas.microsoft.com/office/drawing/2014/main" id="{7743D8C5-717A-4FF5-827A-1B43F107830E}"/>
              </a:ext>
            </a:extLst>
          </p:cNvPr>
          <p:cNvSpPr/>
          <p:nvPr/>
        </p:nvSpPr>
        <p:spPr bwMode="auto">
          <a:xfrm>
            <a:off x="11008690" y="265919"/>
            <a:ext cx="904372" cy="904372"/>
          </a:xfrm>
          <a:prstGeom prst="ellipse">
            <a:avLst/>
          </a:prstGeom>
          <a:solidFill>
            <a:srgbClr val="3F3F3F"/>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DB2509A6-C5D8-4C11-A3DC-FC605CA790AC}"/>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29076" y="286305"/>
            <a:ext cx="863600" cy="863600"/>
          </a:xfrm>
          <a:prstGeom prst="rect">
            <a:avLst/>
          </a:prstGeom>
        </p:spPr>
      </p:pic>
    </p:spTree>
    <p:extLst>
      <p:ext uri="{BB962C8B-B14F-4D97-AF65-F5344CB8AC3E}">
        <p14:creationId xmlns:p14="http://schemas.microsoft.com/office/powerpoint/2010/main" val="145868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576"/>
              </a:spcBef>
              <a:spcAft>
                <a:spcPts val="576"/>
              </a:spcAft>
              <a:buClrTx/>
              <a:buSzTx/>
              <a:buFontTx/>
              <a:buNone/>
              <a:tabLst/>
              <a:defRPr/>
            </a:pPr>
            <a: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314" rtl="0" eaLnBrk="1" fontAlgn="auto" latinLnBrk="0" hangingPunct="1">
              <a:lnSpc>
                <a:spcPct val="100000"/>
              </a:lnSpc>
              <a:spcBef>
                <a:spcPts val="576"/>
              </a:spcBef>
              <a:spcAft>
                <a:spcPts val="576"/>
              </a:spcAft>
              <a:buClrTx/>
              <a:buSzTx/>
              <a:buFontTx/>
              <a:buNone/>
              <a:tabLst/>
              <a:defRPr/>
            </a:pPr>
            <a: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sp>
        <p:nvSpPr>
          <p:cNvPr id="36" name="Rectangle 35"/>
          <p:cNvSpPr/>
          <p:nvPr/>
        </p:nvSpPr>
        <p:spPr bwMode="auto">
          <a:xfrm>
            <a:off x="4094567"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588"/>
              </a:spcBef>
              <a:spcAft>
                <a:spcPts val="0"/>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314" rtl="0" eaLnBrk="1" fontAlgn="auto" latinLnBrk="0" hangingPunct="1">
              <a:lnSpc>
                <a:spcPct val="90000"/>
              </a:lnSpc>
              <a:spcBef>
                <a:spcPts val="588"/>
              </a:spcBef>
              <a:spcAft>
                <a:spcPts val="0"/>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find the right API for your app</a:t>
            </a:r>
          </a:p>
          <a:p>
            <a:pPr marL="0" marR="0" lvl="0" indent="0" algn="l" defTabSz="914314" rtl="0" eaLnBrk="1" fontAlgn="auto" latinLnBrk="0" hangingPunct="1">
              <a:lnSpc>
                <a:spcPct val="90000"/>
              </a:lnSpc>
              <a:spcBef>
                <a:spcPts val="588"/>
              </a:spcBef>
              <a:spcAft>
                <a:spcPts val="0"/>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sp>
        <p:nvSpPr>
          <p:cNvPr id="37" name="Rectangle 36"/>
          <p:cNvSpPr/>
          <p:nvPr/>
        </p:nvSpPr>
        <p:spPr bwMode="auto">
          <a:xfrm>
            <a:off x="8189134"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90000"/>
              </a:lnSpc>
              <a:spcBef>
                <a:spcPts val="588"/>
              </a:spcBef>
              <a:spcAft>
                <a:spcPts val="576"/>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314" rtl="0" eaLnBrk="1" fontAlgn="auto" latinLnBrk="0" hangingPunct="1">
              <a:lnSpc>
                <a:spcPct val="90000"/>
              </a:lnSpc>
              <a:spcBef>
                <a:spcPts val="588"/>
              </a:spcBef>
              <a:spcAft>
                <a:spcPts val="576"/>
              </a:spcAft>
              <a:buClrTx/>
              <a:buSzTx/>
              <a:buFontTx/>
              <a:buNone/>
              <a:tabLst/>
              <a:defRPr/>
            </a:pPr>
            <a:r>
              <a:rPr kumimoji="0" lang="en-US" sz="1765" b="0" i="0" u="none" strike="noStrike" kern="1200" cap="none" spc="0" normalizeH="0" baseline="0" noProof="0">
                <a:ln>
                  <a:noFill/>
                </a:ln>
                <a:gradFill>
                  <a:gsLst>
                    <a:gs pos="10909">
                      <a:srgbClr val="353535"/>
                    </a:gs>
                    <a:gs pos="38000">
                      <a:srgbClr val="353535"/>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2" name="Picture 11"/>
          <p:cNvPicPr>
            <a:picLocks noChangeAspect="1"/>
          </p:cNvPicPr>
          <p:nvPr/>
        </p:nvPicPr>
        <p:blipFill rotWithShape="1">
          <a:blip r:embed="rId3"/>
          <a:srcRect t="31789" b="27258"/>
          <a:stretch/>
        </p:blipFill>
        <p:spPr>
          <a:xfrm>
            <a:off x="1" y="-33322"/>
            <a:ext cx="12192000" cy="3353688"/>
          </a:xfrm>
          <a:prstGeom prst="rect">
            <a:avLst/>
          </a:prstGeom>
        </p:spPr>
      </p:pic>
      <p:sp>
        <p:nvSpPr>
          <p:cNvPr id="39" name="Rectangle 38"/>
          <p:cNvSpPr/>
          <p:nvPr/>
        </p:nvSpPr>
        <p:spPr bwMode="auto">
          <a:xfrm>
            <a:off x="1" y="-42189"/>
            <a:ext cx="8191775" cy="3364609"/>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0" y="2932097"/>
            <a:ext cx="3998202" cy="651728"/>
          </a:xfrm>
          <a:prstGeom prst="rect">
            <a:avLst/>
          </a:prstGeom>
          <a:solidFill>
            <a:schemeClr val="accent3"/>
          </a:solidFill>
        </p:spPr>
        <p:txBody>
          <a:bodyPr wrap="none" lIns="179285" tIns="143428" rIns="179285" bIns="143428"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64545">
                      <a:srgbClr val="FFFFFF"/>
                    </a:gs>
                    <a:gs pos="54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89901" y="2932097"/>
            <a:ext cx="4007533" cy="651728"/>
          </a:xfrm>
          <a:prstGeom prst="rect">
            <a:avLst/>
          </a:prstGeom>
          <a:solidFill>
            <a:schemeClr val="accent1"/>
          </a:solidFill>
        </p:spPr>
        <p:txBody>
          <a:bodyPr wrap="none" lIns="179285" tIns="143428" rIns="179285" bIns="143428"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71818">
                      <a:srgbClr val="FFFFFF"/>
                    </a:gs>
                    <a:gs pos="59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468" y="2932097"/>
            <a:ext cx="4007533" cy="651728"/>
          </a:xfrm>
          <a:prstGeom prst="rect">
            <a:avLst/>
          </a:prstGeom>
          <a:solidFill>
            <a:schemeClr val="tx1"/>
          </a:solidFill>
        </p:spPr>
        <p:txBody>
          <a:bodyPr wrap="none" lIns="179285" tIns="143428" rIns="179285" bIns="143428"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3636">
                      <a:srgbClr val="FFFFFF"/>
                    </a:gs>
                    <a:gs pos="2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noAutofit/>
          </a:bodyPr>
          <a:lstStyle/>
          <a:p>
            <a:r>
              <a:rPr lang="en-US" sz="5882">
                <a:gradFill>
                  <a:gsLst>
                    <a:gs pos="1250">
                      <a:schemeClr val="bg1"/>
                    </a:gs>
                    <a:gs pos="100000">
                      <a:schemeClr val="bg1"/>
                    </a:gs>
                  </a:gsLst>
                  <a:lin ang="5400000" scaled="0"/>
                </a:gradFill>
              </a:rPr>
              <a:t>Why Microsoft </a:t>
            </a:r>
            <a:br>
              <a:rPr lang="en-US" sz="5882">
                <a:gradFill>
                  <a:gsLst>
                    <a:gs pos="1250">
                      <a:schemeClr val="bg1"/>
                    </a:gs>
                    <a:gs pos="100000">
                      <a:schemeClr val="bg1"/>
                    </a:gs>
                  </a:gsLst>
                  <a:lin ang="5400000" scaled="0"/>
                </a:gradFill>
              </a:rPr>
            </a:br>
            <a:r>
              <a:rPr lang="en-US" sz="5882">
                <a:gradFill>
                  <a:gsLst>
                    <a:gs pos="1250">
                      <a:schemeClr val="bg1"/>
                    </a:gs>
                    <a:gs pos="100000">
                      <a:schemeClr val="bg1"/>
                    </a:gs>
                  </a:gsLst>
                  <a:lin ang="5400000" scaled="0"/>
                </a:gradFill>
              </a:rPr>
              <a:t>Cognitive Services?</a:t>
            </a:r>
          </a:p>
        </p:txBody>
      </p:sp>
      <p:grpSp>
        <p:nvGrpSpPr>
          <p:cNvPr id="21" name="Group 20"/>
          <p:cNvGrpSpPr/>
          <p:nvPr/>
        </p:nvGrpSpPr>
        <p:grpSpPr>
          <a:xfrm>
            <a:off x="329844" y="5210957"/>
            <a:ext cx="1838620" cy="1239175"/>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677515"/>
                <a:ext cx="812663" cy="549003"/>
              </a:xfrm>
              <a:prstGeom prst="rect">
                <a:avLst/>
              </a:prstGeom>
              <a:noFill/>
            </p:spPr>
            <p:txBody>
              <a:bodyPr wrap="square" lIns="179259" tIns="143408" rIns="179259" bIns="143408" rtlCol="0" anchor="ctr">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GET A</a:t>
                </a:r>
                <a:b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br>
                <a: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59" tIns="143408" rIns="179259" bIns="143408" rtlCol="0" anchor="ctr">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BUILD</a:t>
                </a:r>
              </a:p>
            </p:txBody>
          </p:sp>
        </p:grpSp>
      </p:grpSp>
      <p:sp>
        <p:nvSpPr>
          <p:cNvPr id="44" name="Freeform 11"/>
          <p:cNvSpPr>
            <a:spLocks noEditPoints="1"/>
          </p:cNvSpPr>
          <p:nvPr/>
        </p:nvSpPr>
        <p:spPr bwMode="black">
          <a:xfrm>
            <a:off x="5142627" y="5815072"/>
            <a:ext cx="393974" cy="485050"/>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47"/>
          <p:cNvSpPr>
            <a:spLocks noChangeAspect="1" noEditPoints="1"/>
          </p:cNvSpPr>
          <p:nvPr/>
        </p:nvSpPr>
        <p:spPr bwMode="black">
          <a:xfrm>
            <a:off x="4320816" y="5873675"/>
            <a:ext cx="369347" cy="3678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674975" y="6212018"/>
            <a:ext cx="986844" cy="286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24933" y="5734630"/>
            <a:ext cx="969698" cy="2606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8350115" y="5585363"/>
            <a:ext cx="904484" cy="370839"/>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50114" y="6072289"/>
            <a:ext cx="1086866" cy="3319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6549" y="6111307"/>
            <a:ext cx="1656731" cy="4104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706549" y="5490977"/>
            <a:ext cx="1635461" cy="4104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23053" y="5825144"/>
            <a:ext cx="365471" cy="442995"/>
          </a:xfrm>
          <a:prstGeom prst="rect">
            <a:avLst/>
          </a:prstGeom>
        </p:spPr>
      </p:pic>
    </p:spTree>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 y="487"/>
            <a:ext cx="12191377" cy="6857027"/>
          </a:xfrm>
          <a:prstGeom prst="rect">
            <a:avLst/>
          </a:prstGeom>
        </p:spPr>
      </p:pic>
      <p:grpSp>
        <p:nvGrpSpPr>
          <p:cNvPr id="10" name="Group 9">
            <a:extLst>
              <a:ext uri="{FF2B5EF4-FFF2-40B4-BE49-F238E27FC236}">
                <a16:creationId xmlns:a16="http://schemas.microsoft.com/office/drawing/2014/main" id="{AED69270-2D2C-4956-A72F-53FB0C0FF1C8}"/>
              </a:ext>
            </a:extLst>
          </p:cNvPr>
          <p:cNvGrpSpPr/>
          <p:nvPr/>
        </p:nvGrpSpPr>
        <p:grpSpPr>
          <a:xfrm>
            <a:off x="1" y="-17246"/>
            <a:ext cx="5638800" cy="6892494"/>
            <a:chOff x="1" y="-17246"/>
            <a:chExt cx="5638800" cy="6892494"/>
          </a:xfrm>
        </p:grpSpPr>
        <p:sp>
          <p:nvSpPr>
            <p:cNvPr id="5" name="Rectangle 4"/>
            <p:cNvSpPr/>
            <p:nvPr/>
          </p:nvSpPr>
          <p:spPr bwMode="auto">
            <a:xfrm>
              <a:off x="1" y="-17246"/>
              <a:ext cx="5638800"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470"/>
                </a:spcAft>
                <a:buClrTx/>
                <a:buSzTx/>
                <a:buFontTx/>
                <a:buNone/>
                <a:tabLst/>
                <a:defRPr/>
              </a:pPr>
              <a:endParaRPr kumimoji="0" lang="en-US" sz="1568" b="0" i="1"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57E1051-5AEA-4D36-A6A0-AC641C47D979}"/>
                </a:ext>
              </a:extLst>
            </p:cNvPr>
            <p:cNvGrpSpPr/>
            <p:nvPr/>
          </p:nvGrpSpPr>
          <p:grpSpPr>
            <a:xfrm>
              <a:off x="190500" y="243520"/>
              <a:ext cx="5396877" cy="6329099"/>
              <a:chOff x="564787" y="243520"/>
              <a:chExt cx="5396877" cy="6329099"/>
            </a:xfrm>
          </p:grpSpPr>
          <p:grpSp>
            <p:nvGrpSpPr>
              <p:cNvPr id="2" name="Group 1"/>
              <p:cNvGrpSpPr/>
              <p:nvPr/>
            </p:nvGrpSpPr>
            <p:grpSpPr>
              <a:xfrm>
                <a:off x="564787" y="243520"/>
                <a:ext cx="5396877" cy="6329099"/>
                <a:chOff x="-2123038" y="-299405"/>
                <a:chExt cx="5973236" cy="6329099"/>
              </a:xfrm>
            </p:grpSpPr>
            <p:sp>
              <p:nvSpPr>
                <p:cNvPr id="7" name="Rectangle 6"/>
                <p:cNvSpPr/>
                <p:nvPr/>
              </p:nvSpPr>
              <p:spPr bwMode="auto">
                <a:xfrm>
                  <a:off x="-2123037" y="1191432"/>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Learn more on the Cortana Intelligence Suite </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hlinkClick r:id="rId4"/>
                    </a:rPr>
                    <a:t>website</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 and Cognitive Services </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hlinkClick r:id="rId5"/>
                    </a:rPr>
                    <a:t>website</a:t>
                  </a:r>
                  <a:endPar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endParaRPr>
                </a:p>
              </p:txBody>
            </p:sp>
            <p:sp>
              <p:nvSpPr>
                <p:cNvPr id="8" name="Rectangle 7"/>
                <p:cNvSpPr/>
                <p:nvPr/>
              </p:nvSpPr>
              <p:spPr bwMode="auto">
                <a:xfrm>
                  <a:off x="-2123037" y="2756238"/>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Schedule a workshop to identify areas in your business where analytics and intelligence can </a:t>
                  </a:r>
                  <a:b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b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drive transformation</a:t>
                  </a:r>
                </a:p>
              </p:txBody>
            </p:sp>
            <p:sp>
              <p:nvSpPr>
                <p:cNvPr id="9" name="Rectangle 8"/>
                <p:cNvSpPr/>
                <p:nvPr/>
              </p:nvSpPr>
              <p:spPr bwMode="auto">
                <a:xfrm>
                  <a:off x="-2123038" y="4344705"/>
                  <a:ext cx="5973236"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Talk with your Microsoft contact about licensing options and partners</a:t>
                  </a:r>
                </a:p>
              </p:txBody>
            </p:sp>
            <p:grpSp>
              <p:nvGrpSpPr>
                <p:cNvPr id="13" name="Group 12"/>
                <p:cNvGrpSpPr/>
                <p:nvPr/>
              </p:nvGrpSpPr>
              <p:grpSpPr>
                <a:xfrm>
                  <a:off x="-1845606" y="1742385"/>
                  <a:ext cx="648798" cy="583082"/>
                  <a:chOff x="2206625" y="3448050"/>
                  <a:chExt cx="862013" cy="774701"/>
                </a:xfrm>
                <a:solidFill>
                  <a:schemeClr val="accent1"/>
                </a:solidFill>
              </p:grpSpPr>
              <p:sp>
                <p:nvSpPr>
                  <p:cNvPr id="14" name="Freeform 20"/>
                  <p:cNvSpPr>
                    <a:spLocks/>
                  </p:cNvSpPr>
                  <p:nvPr/>
                </p:nvSpPr>
                <p:spPr bwMode="auto">
                  <a:xfrm>
                    <a:off x="2206625" y="3448050"/>
                    <a:ext cx="663575" cy="417513"/>
                  </a:xfrm>
                  <a:custGeom>
                    <a:avLst/>
                    <a:gdLst>
                      <a:gd name="T0" fmla="*/ 225 w 418"/>
                      <a:gd name="T1" fmla="*/ 263 h 263"/>
                      <a:gd name="T2" fmla="*/ 0 w 418"/>
                      <a:gd name="T3" fmla="*/ 263 h 263"/>
                      <a:gd name="T4" fmla="*/ 0 w 418"/>
                      <a:gd name="T5" fmla="*/ 0 h 263"/>
                      <a:gd name="T6" fmla="*/ 418 w 418"/>
                      <a:gd name="T7" fmla="*/ 0 h 263"/>
                      <a:gd name="T8" fmla="*/ 418 w 418"/>
                      <a:gd name="T9" fmla="*/ 90 h 263"/>
                      <a:gd name="T10" fmla="*/ 407 w 418"/>
                      <a:gd name="T11" fmla="*/ 90 h 263"/>
                      <a:gd name="T12" fmla="*/ 407 w 418"/>
                      <a:gd name="T13" fmla="*/ 12 h 263"/>
                      <a:gd name="T14" fmla="*/ 12 w 418"/>
                      <a:gd name="T15" fmla="*/ 12 h 263"/>
                      <a:gd name="T16" fmla="*/ 12 w 418"/>
                      <a:gd name="T17" fmla="*/ 250 h 263"/>
                      <a:gd name="T18" fmla="*/ 225 w 418"/>
                      <a:gd name="T19" fmla="*/ 250 h 263"/>
                      <a:gd name="T20" fmla="*/ 225 w 41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3">
                        <a:moveTo>
                          <a:pt x="225" y="263"/>
                        </a:moveTo>
                        <a:lnTo>
                          <a:pt x="0" y="263"/>
                        </a:lnTo>
                        <a:lnTo>
                          <a:pt x="0" y="0"/>
                        </a:lnTo>
                        <a:lnTo>
                          <a:pt x="418" y="0"/>
                        </a:lnTo>
                        <a:lnTo>
                          <a:pt x="418" y="90"/>
                        </a:lnTo>
                        <a:lnTo>
                          <a:pt x="407" y="90"/>
                        </a:lnTo>
                        <a:lnTo>
                          <a:pt x="407" y="12"/>
                        </a:lnTo>
                        <a:lnTo>
                          <a:pt x="12" y="12"/>
                        </a:lnTo>
                        <a:lnTo>
                          <a:pt x="12" y="250"/>
                        </a:lnTo>
                        <a:lnTo>
                          <a:pt x="225" y="250"/>
                        </a:lnTo>
                        <a:lnTo>
                          <a:pt x="225" y="263"/>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14"/>
                  <p:cNvSpPr>
                    <a:spLocks noChangeArrowheads="1"/>
                  </p:cNvSpPr>
                  <p:nvPr/>
                </p:nvSpPr>
                <p:spPr bwMode="auto">
                  <a:xfrm>
                    <a:off x="2384425" y="3910013"/>
                    <a:ext cx="231775" cy="19050"/>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15"/>
                  <p:cNvSpPr>
                    <a:spLocks noChangeArrowheads="1"/>
                  </p:cNvSpPr>
                  <p:nvPr/>
                </p:nvSpPr>
                <p:spPr bwMode="auto">
                  <a:xfrm>
                    <a:off x="2430463" y="3854450"/>
                    <a:ext cx="20638" cy="65088"/>
                  </a:xfrm>
                  <a:prstGeom prst="rect">
                    <a:avLst/>
                  </a:prstGeom>
                  <a:solidFill>
                    <a:srgbClr val="002050"/>
                  </a:solidFill>
                  <a:ln w="9525">
                    <a:solidFill>
                      <a:srgbClr val="00205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Freeform 19"/>
                  <p:cNvSpPr>
                    <a:spLocks noEditPoints="1"/>
                  </p:cNvSpPr>
                  <p:nvPr/>
                </p:nvSpPr>
                <p:spPr bwMode="auto">
                  <a:xfrm>
                    <a:off x="2359025" y="3519488"/>
                    <a:ext cx="709613" cy="703263"/>
                  </a:xfrm>
                  <a:custGeom>
                    <a:avLst/>
                    <a:gdLst>
                      <a:gd name="T0" fmla="*/ 3 w 447"/>
                      <a:gd name="T1" fmla="*/ 418 h 443"/>
                      <a:gd name="T2" fmla="*/ 11 w 447"/>
                      <a:gd name="T3" fmla="*/ 356 h 443"/>
                      <a:gd name="T4" fmla="*/ 41 w 447"/>
                      <a:gd name="T5" fmla="*/ 322 h 443"/>
                      <a:gd name="T6" fmla="*/ 83 w 447"/>
                      <a:gd name="T7" fmla="*/ 305 h 443"/>
                      <a:gd name="T8" fmla="*/ 139 w 447"/>
                      <a:gd name="T9" fmla="*/ 281 h 443"/>
                      <a:gd name="T10" fmla="*/ 156 w 447"/>
                      <a:gd name="T11" fmla="*/ 260 h 443"/>
                      <a:gd name="T12" fmla="*/ 134 w 447"/>
                      <a:gd name="T13" fmla="*/ 228 h 443"/>
                      <a:gd name="T14" fmla="*/ 101 w 447"/>
                      <a:gd name="T15" fmla="*/ 177 h 443"/>
                      <a:gd name="T16" fmla="*/ 103 w 447"/>
                      <a:gd name="T17" fmla="*/ 138 h 443"/>
                      <a:gd name="T18" fmla="*/ 106 w 447"/>
                      <a:gd name="T19" fmla="*/ 103 h 443"/>
                      <a:gd name="T20" fmla="*/ 123 w 447"/>
                      <a:gd name="T21" fmla="*/ 48 h 443"/>
                      <a:gd name="T22" fmla="*/ 165 w 447"/>
                      <a:gd name="T23" fmla="*/ 19 h 443"/>
                      <a:gd name="T24" fmla="*/ 252 w 447"/>
                      <a:gd name="T25" fmla="*/ 0 h 443"/>
                      <a:gd name="T26" fmla="*/ 296 w 447"/>
                      <a:gd name="T27" fmla="*/ 22 h 443"/>
                      <a:gd name="T28" fmla="*/ 314 w 447"/>
                      <a:gd name="T29" fmla="*/ 37 h 443"/>
                      <a:gd name="T30" fmla="*/ 339 w 447"/>
                      <a:gd name="T31" fmla="*/ 67 h 443"/>
                      <a:gd name="T32" fmla="*/ 345 w 447"/>
                      <a:gd name="T33" fmla="*/ 115 h 443"/>
                      <a:gd name="T34" fmla="*/ 347 w 447"/>
                      <a:gd name="T35" fmla="*/ 152 h 443"/>
                      <a:gd name="T36" fmla="*/ 336 w 447"/>
                      <a:gd name="T37" fmla="*/ 197 h 443"/>
                      <a:gd name="T38" fmla="*/ 297 w 447"/>
                      <a:gd name="T39" fmla="*/ 247 h 443"/>
                      <a:gd name="T40" fmla="*/ 285 w 447"/>
                      <a:gd name="T41" fmla="*/ 264 h 443"/>
                      <a:gd name="T42" fmla="*/ 305 w 447"/>
                      <a:gd name="T43" fmla="*/ 281 h 443"/>
                      <a:gd name="T44" fmla="*/ 395 w 447"/>
                      <a:gd name="T45" fmla="*/ 316 h 443"/>
                      <a:gd name="T46" fmla="*/ 434 w 447"/>
                      <a:gd name="T47" fmla="*/ 347 h 443"/>
                      <a:gd name="T48" fmla="*/ 445 w 447"/>
                      <a:gd name="T49" fmla="*/ 396 h 443"/>
                      <a:gd name="T50" fmla="*/ 14 w 447"/>
                      <a:gd name="T51" fmla="*/ 431 h 443"/>
                      <a:gd name="T52" fmla="*/ 434 w 447"/>
                      <a:gd name="T53" fmla="*/ 395 h 443"/>
                      <a:gd name="T54" fmla="*/ 423 w 447"/>
                      <a:gd name="T55" fmla="*/ 353 h 443"/>
                      <a:gd name="T56" fmla="*/ 391 w 447"/>
                      <a:gd name="T57" fmla="*/ 328 h 443"/>
                      <a:gd name="T58" fmla="*/ 299 w 447"/>
                      <a:gd name="T59" fmla="*/ 292 h 443"/>
                      <a:gd name="T60" fmla="*/ 272 w 447"/>
                      <a:gd name="T61" fmla="*/ 266 h 443"/>
                      <a:gd name="T62" fmla="*/ 280 w 447"/>
                      <a:gd name="T63" fmla="*/ 249 h 443"/>
                      <a:gd name="T64" fmla="*/ 317 w 447"/>
                      <a:gd name="T65" fmla="*/ 202 h 443"/>
                      <a:gd name="T66" fmla="*/ 336 w 447"/>
                      <a:gd name="T67" fmla="*/ 168 h 443"/>
                      <a:gd name="T68" fmla="*/ 333 w 447"/>
                      <a:gd name="T69" fmla="*/ 135 h 443"/>
                      <a:gd name="T70" fmla="*/ 331 w 447"/>
                      <a:gd name="T71" fmla="*/ 82 h 443"/>
                      <a:gd name="T72" fmla="*/ 313 w 447"/>
                      <a:gd name="T73" fmla="*/ 50 h 443"/>
                      <a:gd name="T74" fmla="*/ 293 w 447"/>
                      <a:gd name="T75" fmla="*/ 37 h 443"/>
                      <a:gd name="T76" fmla="*/ 263 w 447"/>
                      <a:gd name="T77" fmla="*/ 14 h 443"/>
                      <a:gd name="T78" fmla="*/ 213 w 447"/>
                      <a:gd name="T79" fmla="*/ 16 h 443"/>
                      <a:gd name="T80" fmla="*/ 137 w 447"/>
                      <a:gd name="T81" fmla="*/ 50 h 443"/>
                      <a:gd name="T82" fmla="*/ 118 w 447"/>
                      <a:gd name="T83" fmla="*/ 106 h 443"/>
                      <a:gd name="T84" fmla="*/ 117 w 447"/>
                      <a:gd name="T85" fmla="*/ 132 h 443"/>
                      <a:gd name="T86" fmla="*/ 111 w 447"/>
                      <a:gd name="T87" fmla="*/ 159 h 443"/>
                      <a:gd name="T88" fmla="*/ 128 w 447"/>
                      <a:gd name="T89" fmla="*/ 200 h 443"/>
                      <a:gd name="T90" fmla="*/ 165 w 447"/>
                      <a:gd name="T91" fmla="*/ 246 h 443"/>
                      <a:gd name="T92" fmla="*/ 157 w 447"/>
                      <a:gd name="T93" fmla="*/ 281 h 443"/>
                      <a:gd name="T94" fmla="*/ 111 w 447"/>
                      <a:gd name="T95" fmla="*/ 308 h 443"/>
                      <a:gd name="T96" fmla="*/ 70 w 447"/>
                      <a:gd name="T97" fmla="*/ 322 h 443"/>
                      <a:gd name="T98" fmla="*/ 34 w 447"/>
                      <a:gd name="T99" fmla="*/ 342 h 443"/>
                      <a:gd name="T100" fmla="*/ 17 w 447"/>
                      <a:gd name="T101" fmla="*/ 376 h 443"/>
                      <a:gd name="T102" fmla="*/ 14 w 447"/>
                      <a:gd name="T103" fmla="*/ 4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443">
                        <a:moveTo>
                          <a:pt x="447" y="443"/>
                        </a:moveTo>
                        <a:lnTo>
                          <a:pt x="0" y="443"/>
                        </a:lnTo>
                        <a:lnTo>
                          <a:pt x="2" y="437"/>
                        </a:lnTo>
                        <a:lnTo>
                          <a:pt x="2" y="437"/>
                        </a:lnTo>
                        <a:lnTo>
                          <a:pt x="3" y="418"/>
                        </a:lnTo>
                        <a:lnTo>
                          <a:pt x="3" y="418"/>
                        </a:lnTo>
                        <a:lnTo>
                          <a:pt x="6" y="375"/>
                        </a:lnTo>
                        <a:lnTo>
                          <a:pt x="6" y="375"/>
                        </a:lnTo>
                        <a:lnTo>
                          <a:pt x="8" y="365"/>
                        </a:lnTo>
                        <a:lnTo>
                          <a:pt x="11" y="356"/>
                        </a:lnTo>
                        <a:lnTo>
                          <a:pt x="14" y="348"/>
                        </a:lnTo>
                        <a:lnTo>
                          <a:pt x="20" y="340"/>
                        </a:lnTo>
                        <a:lnTo>
                          <a:pt x="25" y="333"/>
                        </a:lnTo>
                        <a:lnTo>
                          <a:pt x="33" y="326"/>
                        </a:lnTo>
                        <a:lnTo>
                          <a:pt x="41" y="322"/>
                        </a:lnTo>
                        <a:lnTo>
                          <a:pt x="50" y="317"/>
                        </a:lnTo>
                        <a:lnTo>
                          <a:pt x="50" y="317"/>
                        </a:lnTo>
                        <a:lnTo>
                          <a:pt x="67" y="311"/>
                        </a:lnTo>
                        <a:lnTo>
                          <a:pt x="83" y="305"/>
                        </a:lnTo>
                        <a:lnTo>
                          <a:pt x="83" y="305"/>
                        </a:lnTo>
                        <a:lnTo>
                          <a:pt x="104" y="297"/>
                        </a:lnTo>
                        <a:lnTo>
                          <a:pt x="106" y="297"/>
                        </a:lnTo>
                        <a:lnTo>
                          <a:pt x="106" y="297"/>
                        </a:lnTo>
                        <a:lnTo>
                          <a:pt x="123" y="291"/>
                        </a:lnTo>
                        <a:lnTo>
                          <a:pt x="139" y="281"/>
                        </a:lnTo>
                        <a:lnTo>
                          <a:pt x="139" y="281"/>
                        </a:lnTo>
                        <a:lnTo>
                          <a:pt x="146" y="275"/>
                        </a:lnTo>
                        <a:lnTo>
                          <a:pt x="154" y="264"/>
                        </a:lnTo>
                        <a:lnTo>
                          <a:pt x="154" y="264"/>
                        </a:lnTo>
                        <a:lnTo>
                          <a:pt x="156" y="260"/>
                        </a:lnTo>
                        <a:lnTo>
                          <a:pt x="156" y="255"/>
                        </a:lnTo>
                        <a:lnTo>
                          <a:pt x="154" y="250"/>
                        </a:lnTo>
                        <a:lnTo>
                          <a:pt x="151" y="246"/>
                        </a:lnTo>
                        <a:lnTo>
                          <a:pt x="151" y="246"/>
                        </a:lnTo>
                        <a:lnTo>
                          <a:pt x="134" y="228"/>
                        </a:lnTo>
                        <a:lnTo>
                          <a:pt x="118" y="207"/>
                        </a:lnTo>
                        <a:lnTo>
                          <a:pt x="118" y="207"/>
                        </a:lnTo>
                        <a:lnTo>
                          <a:pt x="107" y="193"/>
                        </a:lnTo>
                        <a:lnTo>
                          <a:pt x="104" y="185"/>
                        </a:lnTo>
                        <a:lnTo>
                          <a:pt x="101" y="177"/>
                        </a:lnTo>
                        <a:lnTo>
                          <a:pt x="100" y="168"/>
                        </a:lnTo>
                        <a:lnTo>
                          <a:pt x="98" y="159"/>
                        </a:lnTo>
                        <a:lnTo>
                          <a:pt x="100" y="149"/>
                        </a:lnTo>
                        <a:lnTo>
                          <a:pt x="103" y="138"/>
                        </a:lnTo>
                        <a:lnTo>
                          <a:pt x="103" y="138"/>
                        </a:lnTo>
                        <a:lnTo>
                          <a:pt x="104" y="131"/>
                        </a:lnTo>
                        <a:lnTo>
                          <a:pt x="104" y="120"/>
                        </a:lnTo>
                        <a:lnTo>
                          <a:pt x="104" y="120"/>
                        </a:lnTo>
                        <a:lnTo>
                          <a:pt x="104" y="112"/>
                        </a:lnTo>
                        <a:lnTo>
                          <a:pt x="106" y="103"/>
                        </a:lnTo>
                        <a:lnTo>
                          <a:pt x="106" y="103"/>
                        </a:lnTo>
                        <a:lnTo>
                          <a:pt x="112" y="76"/>
                        </a:lnTo>
                        <a:lnTo>
                          <a:pt x="120" y="54"/>
                        </a:lnTo>
                        <a:lnTo>
                          <a:pt x="120" y="54"/>
                        </a:lnTo>
                        <a:lnTo>
                          <a:pt x="123" y="48"/>
                        </a:lnTo>
                        <a:lnTo>
                          <a:pt x="128" y="42"/>
                        </a:lnTo>
                        <a:lnTo>
                          <a:pt x="134" y="36"/>
                        </a:lnTo>
                        <a:lnTo>
                          <a:pt x="142" y="31"/>
                        </a:lnTo>
                        <a:lnTo>
                          <a:pt x="142" y="31"/>
                        </a:lnTo>
                        <a:lnTo>
                          <a:pt x="165" y="19"/>
                        </a:lnTo>
                        <a:lnTo>
                          <a:pt x="187" y="9"/>
                        </a:lnTo>
                        <a:lnTo>
                          <a:pt x="212" y="3"/>
                        </a:lnTo>
                        <a:lnTo>
                          <a:pt x="235" y="0"/>
                        </a:lnTo>
                        <a:lnTo>
                          <a:pt x="235" y="0"/>
                        </a:lnTo>
                        <a:lnTo>
                          <a:pt x="252" y="0"/>
                        </a:lnTo>
                        <a:lnTo>
                          <a:pt x="261" y="2"/>
                        </a:lnTo>
                        <a:lnTo>
                          <a:pt x="271" y="5"/>
                        </a:lnTo>
                        <a:lnTo>
                          <a:pt x="280" y="8"/>
                        </a:lnTo>
                        <a:lnTo>
                          <a:pt x="288" y="14"/>
                        </a:lnTo>
                        <a:lnTo>
                          <a:pt x="296" y="22"/>
                        </a:lnTo>
                        <a:lnTo>
                          <a:pt x="303" y="31"/>
                        </a:lnTo>
                        <a:lnTo>
                          <a:pt x="303" y="31"/>
                        </a:lnTo>
                        <a:lnTo>
                          <a:pt x="305" y="34"/>
                        </a:lnTo>
                        <a:lnTo>
                          <a:pt x="305" y="34"/>
                        </a:lnTo>
                        <a:lnTo>
                          <a:pt x="314" y="37"/>
                        </a:lnTo>
                        <a:lnTo>
                          <a:pt x="322" y="42"/>
                        </a:lnTo>
                        <a:lnTo>
                          <a:pt x="328" y="47"/>
                        </a:lnTo>
                        <a:lnTo>
                          <a:pt x="333" y="53"/>
                        </a:lnTo>
                        <a:lnTo>
                          <a:pt x="336" y="61"/>
                        </a:lnTo>
                        <a:lnTo>
                          <a:pt x="339" y="67"/>
                        </a:lnTo>
                        <a:lnTo>
                          <a:pt x="342" y="81"/>
                        </a:lnTo>
                        <a:lnTo>
                          <a:pt x="342" y="81"/>
                        </a:lnTo>
                        <a:lnTo>
                          <a:pt x="345" y="96"/>
                        </a:lnTo>
                        <a:lnTo>
                          <a:pt x="345" y="113"/>
                        </a:lnTo>
                        <a:lnTo>
                          <a:pt x="345" y="115"/>
                        </a:lnTo>
                        <a:lnTo>
                          <a:pt x="345" y="115"/>
                        </a:lnTo>
                        <a:lnTo>
                          <a:pt x="345" y="134"/>
                        </a:lnTo>
                        <a:lnTo>
                          <a:pt x="345" y="143"/>
                        </a:lnTo>
                        <a:lnTo>
                          <a:pt x="347" y="152"/>
                        </a:lnTo>
                        <a:lnTo>
                          <a:pt x="347" y="152"/>
                        </a:lnTo>
                        <a:lnTo>
                          <a:pt x="349" y="160"/>
                        </a:lnTo>
                        <a:lnTo>
                          <a:pt x="349" y="168"/>
                        </a:lnTo>
                        <a:lnTo>
                          <a:pt x="347" y="176"/>
                        </a:lnTo>
                        <a:lnTo>
                          <a:pt x="344" y="183"/>
                        </a:lnTo>
                        <a:lnTo>
                          <a:pt x="336" y="197"/>
                        </a:lnTo>
                        <a:lnTo>
                          <a:pt x="327" y="210"/>
                        </a:lnTo>
                        <a:lnTo>
                          <a:pt x="327" y="210"/>
                        </a:lnTo>
                        <a:lnTo>
                          <a:pt x="302" y="241"/>
                        </a:lnTo>
                        <a:lnTo>
                          <a:pt x="302" y="241"/>
                        </a:lnTo>
                        <a:lnTo>
                          <a:pt x="297" y="247"/>
                        </a:lnTo>
                        <a:lnTo>
                          <a:pt x="297" y="247"/>
                        </a:lnTo>
                        <a:lnTo>
                          <a:pt x="289" y="256"/>
                        </a:lnTo>
                        <a:lnTo>
                          <a:pt x="289" y="256"/>
                        </a:lnTo>
                        <a:lnTo>
                          <a:pt x="285" y="261"/>
                        </a:lnTo>
                        <a:lnTo>
                          <a:pt x="285" y="264"/>
                        </a:lnTo>
                        <a:lnTo>
                          <a:pt x="285" y="264"/>
                        </a:lnTo>
                        <a:lnTo>
                          <a:pt x="286" y="267"/>
                        </a:lnTo>
                        <a:lnTo>
                          <a:pt x="289" y="270"/>
                        </a:lnTo>
                        <a:lnTo>
                          <a:pt x="289" y="270"/>
                        </a:lnTo>
                        <a:lnTo>
                          <a:pt x="305" y="281"/>
                        </a:lnTo>
                        <a:lnTo>
                          <a:pt x="325" y="291"/>
                        </a:lnTo>
                        <a:lnTo>
                          <a:pt x="325" y="291"/>
                        </a:lnTo>
                        <a:lnTo>
                          <a:pt x="364" y="305"/>
                        </a:lnTo>
                        <a:lnTo>
                          <a:pt x="364" y="305"/>
                        </a:lnTo>
                        <a:lnTo>
                          <a:pt x="395" y="316"/>
                        </a:lnTo>
                        <a:lnTo>
                          <a:pt x="395" y="316"/>
                        </a:lnTo>
                        <a:lnTo>
                          <a:pt x="408" y="322"/>
                        </a:lnTo>
                        <a:lnTo>
                          <a:pt x="419" y="330"/>
                        </a:lnTo>
                        <a:lnTo>
                          <a:pt x="426" y="337"/>
                        </a:lnTo>
                        <a:lnTo>
                          <a:pt x="434" y="347"/>
                        </a:lnTo>
                        <a:lnTo>
                          <a:pt x="440" y="358"/>
                        </a:lnTo>
                        <a:lnTo>
                          <a:pt x="443" y="368"/>
                        </a:lnTo>
                        <a:lnTo>
                          <a:pt x="445" y="382"/>
                        </a:lnTo>
                        <a:lnTo>
                          <a:pt x="445" y="396"/>
                        </a:lnTo>
                        <a:lnTo>
                          <a:pt x="445" y="396"/>
                        </a:lnTo>
                        <a:lnTo>
                          <a:pt x="445" y="424"/>
                        </a:lnTo>
                        <a:lnTo>
                          <a:pt x="445" y="424"/>
                        </a:lnTo>
                        <a:lnTo>
                          <a:pt x="447" y="437"/>
                        </a:lnTo>
                        <a:lnTo>
                          <a:pt x="447" y="443"/>
                        </a:lnTo>
                        <a:close/>
                        <a:moveTo>
                          <a:pt x="14" y="431"/>
                        </a:moveTo>
                        <a:lnTo>
                          <a:pt x="434" y="431"/>
                        </a:lnTo>
                        <a:lnTo>
                          <a:pt x="434" y="431"/>
                        </a:lnTo>
                        <a:lnTo>
                          <a:pt x="434" y="424"/>
                        </a:lnTo>
                        <a:lnTo>
                          <a:pt x="434" y="424"/>
                        </a:lnTo>
                        <a:lnTo>
                          <a:pt x="434" y="395"/>
                        </a:lnTo>
                        <a:lnTo>
                          <a:pt x="434" y="395"/>
                        </a:lnTo>
                        <a:lnTo>
                          <a:pt x="434" y="384"/>
                        </a:lnTo>
                        <a:lnTo>
                          <a:pt x="431" y="371"/>
                        </a:lnTo>
                        <a:lnTo>
                          <a:pt x="428" y="362"/>
                        </a:lnTo>
                        <a:lnTo>
                          <a:pt x="423" y="353"/>
                        </a:lnTo>
                        <a:lnTo>
                          <a:pt x="419" y="345"/>
                        </a:lnTo>
                        <a:lnTo>
                          <a:pt x="411" y="339"/>
                        </a:lnTo>
                        <a:lnTo>
                          <a:pt x="401" y="333"/>
                        </a:lnTo>
                        <a:lnTo>
                          <a:pt x="391" y="328"/>
                        </a:lnTo>
                        <a:lnTo>
                          <a:pt x="391" y="328"/>
                        </a:lnTo>
                        <a:lnTo>
                          <a:pt x="359" y="316"/>
                        </a:lnTo>
                        <a:lnTo>
                          <a:pt x="359" y="316"/>
                        </a:lnTo>
                        <a:lnTo>
                          <a:pt x="321" y="302"/>
                        </a:lnTo>
                        <a:lnTo>
                          <a:pt x="321" y="302"/>
                        </a:lnTo>
                        <a:lnTo>
                          <a:pt x="299" y="292"/>
                        </a:lnTo>
                        <a:lnTo>
                          <a:pt x="282" y="280"/>
                        </a:lnTo>
                        <a:lnTo>
                          <a:pt x="282" y="280"/>
                        </a:lnTo>
                        <a:lnTo>
                          <a:pt x="275" y="274"/>
                        </a:lnTo>
                        <a:lnTo>
                          <a:pt x="272" y="270"/>
                        </a:lnTo>
                        <a:lnTo>
                          <a:pt x="272" y="266"/>
                        </a:lnTo>
                        <a:lnTo>
                          <a:pt x="272" y="266"/>
                        </a:lnTo>
                        <a:lnTo>
                          <a:pt x="272" y="261"/>
                        </a:lnTo>
                        <a:lnTo>
                          <a:pt x="274" y="256"/>
                        </a:lnTo>
                        <a:lnTo>
                          <a:pt x="280" y="249"/>
                        </a:lnTo>
                        <a:lnTo>
                          <a:pt x="280" y="249"/>
                        </a:lnTo>
                        <a:lnTo>
                          <a:pt x="288" y="239"/>
                        </a:lnTo>
                        <a:lnTo>
                          <a:pt x="288" y="239"/>
                        </a:lnTo>
                        <a:lnTo>
                          <a:pt x="293" y="233"/>
                        </a:lnTo>
                        <a:lnTo>
                          <a:pt x="293" y="233"/>
                        </a:lnTo>
                        <a:lnTo>
                          <a:pt x="317" y="202"/>
                        </a:lnTo>
                        <a:lnTo>
                          <a:pt x="317" y="202"/>
                        </a:lnTo>
                        <a:lnTo>
                          <a:pt x="325" y="191"/>
                        </a:lnTo>
                        <a:lnTo>
                          <a:pt x="333" y="180"/>
                        </a:lnTo>
                        <a:lnTo>
                          <a:pt x="335" y="174"/>
                        </a:lnTo>
                        <a:lnTo>
                          <a:pt x="336" y="168"/>
                        </a:lnTo>
                        <a:lnTo>
                          <a:pt x="336" y="162"/>
                        </a:lnTo>
                        <a:lnTo>
                          <a:pt x="336" y="155"/>
                        </a:lnTo>
                        <a:lnTo>
                          <a:pt x="336" y="155"/>
                        </a:lnTo>
                        <a:lnTo>
                          <a:pt x="333" y="145"/>
                        </a:lnTo>
                        <a:lnTo>
                          <a:pt x="333" y="135"/>
                        </a:lnTo>
                        <a:lnTo>
                          <a:pt x="333" y="115"/>
                        </a:lnTo>
                        <a:lnTo>
                          <a:pt x="333" y="113"/>
                        </a:lnTo>
                        <a:lnTo>
                          <a:pt x="333" y="113"/>
                        </a:lnTo>
                        <a:lnTo>
                          <a:pt x="333" y="96"/>
                        </a:lnTo>
                        <a:lnTo>
                          <a:pt x="331" y="82"/>
                        </a:lnTo>
                        <a:lnTo>
                          <a:pt x="331" y="82"/>
                        </a:lnTo>
                        <a:lnTo>
                          <a:pt x="327" y="68"/>
                        </a:lnTo>
                        <a:lnTo>
                          <a:pt x="321" y="57"/>
                        </a:lnTo>
                        <a:lnTo>
                          <a:pt x="317" y="53"/>
                        </a:lnTo>
                        <a:lnTo>
                          <a:pt x="313" y="50"/>
                        </a:lnTo>
                        <a:lnTo>
                          <a:pt x="302" y="45"/>
                        </a:lnTo>
                        <a:lnTo>
                          <a:pt x="302" y="45"/>
                        </a:lnTo>
                        <a:lnTo>
                          <a:pt x="296" y="42"/>
                        </a:lnTo>
                        <a:lnTo>
                          <a:pt x="293" y="37"/>
                        </a:lnTo>
                        <a:lnTo>
                          <a:pt x="293" y="37"/>
                        </a:lnTo>
                        <a:lnTo>
                          <a:pt x="288" y="31"/>
                        </a:lnTo>
                        <a:lnTo>
                          <a:pt x="283" y="25"/>
                        </a:lnTo>
                        <a:lnTo>
                          <a:pt x="277" y="20"/>
                        </a:lnTo>
                        <a:lnTo>
                          <a:pt x="271" y="17"/>
                        </a:lnTo>
                        <a:lnTo>
                          <a:pt x="263" y="14"/>
                        </a:lnTo>
                        <a:lnTo>
                          <a:pt x="255" y="12"/>
                        </a:lnTo>
                        <a:lnTo>
                          <a:pt x="246" y="12"/>
                        </a:lnTo>
                        <a:lnTo>
                          <a:pt x="237" y="12"/>
                        </a:lnTo>
                        <a:lnTo>
                          <a:pt x="237" y="12"/>
                        </a:lnTo>
                        <a:lnTo>
                          <a:pt x="213" y="16"/>
                        </a:lnTo>
                        <a:lnTo>
                          <a:pt x="191" y="20"/>
                        </a:lnTo>
                        <a:lnTo>
                          <a:pt x="170" y="30"/>
                        </a:lnTo>
                        <a:lnTo>
                          <a:pt x="148" y="40"/>
                        </a:lnTo>
                        <a:lnTo>
                          <a:pt x="148" y="40"/>
                        </a:lnTo>
                        <a:lnTo>
                          <a:pt x="137" y="50"/>
                        </a:lnTo>
                        <a:lnTo>
                          <a:pt x="134" y="54"/>
                        </a:lnTo>
                        <a:lnTo>
                          <a:pt x="131" y="59"/>
                        </a:lnTo>
                        <a:lnTo>
                          <a:pt x="131" y="59"/>
                        </a:lnTo>
                        <a:lnTo>
                          <a:pt x="125" y="79"/>
                        </a:lnTo>
                        <a:lnTo>
                          <a:pt x="118" y="106"/>
                        </a:lnTo>
                        <a:lnTo>
                          <a:pt x="118" y="106"/>
                        </a:lnTo>
                        <a:lnTo>
                          <a:pt x="117" y="112"/>
                        </a:lnTo>
                        <a:lnTo>
                          <a:pt x="117" y="120"/>
                        </a:lnTo>
                        <a:lnTo>
                          <a:pt x="117" y="120"/>
                        </a:lnTo>
                        <a:lnTo>
                          <a:pt x="117" y="132"/>
                        </a:lnTo>
                        <a:lnTo>
                          <a:pt x="117" y="137"/>
                        </a:lnTo>
                        <a:lnTo>
                          <a:pt x="115" y="143"/>
                        </a:lnTo>
                        <a:lnTo>
                          <a:pt x="115" y="143"/>
                        </a:lnTo>
                        <a:lnTo>
                          <a:pt x="112" y="151"/>
                        </a:lnTo>
                        <a:lnTo>
                          <a:pt x="111" y="159"/>
                        </a:lnTo>
                        <a:lnTo>
                          <a:pt x="111" y="165"/>
                        </a:lnTo>
                        <a:lnTo>
                          <a:pt x="112" y="173"/>
                        </a:lnTo>
                        <a:lnTo>
                          <a:pt x="115" y="179"/>
                        </a:lnTo>
                        <a:lnTo>
                          <a:pt x="118" y="185"/>
                        </a:lnTo>
                        <a:lnTo>
                          <a:pt x="128" y="200"/>
                        </a:lnTo>
                        <a:lnTo>
                          <a:pt x="128" y="200"/>
                        </a:lnTo>
                        <a:lnTo>
                          <a:pt x="143" y="221"/>
                        </a:lnTo>
                        <a:lnTo>
                          <a:pt x="160" y="238"/>
                        </a:lnTo>
                        <a:lnTo>
                          <a:pt x="160" y="238"/>
                        </a:lnTo>
                        <a:lnTo>
                          <a:pt x="165" y="246"/>
                        </a:lnTo>
                        <a:lnTo>
                          <a:pt x="168" y="253"/>
                        </a:lnTo>
                        <a:lnTo>
                          <a:pt x="168" y="263"/>
                        </a:lnTo>
                        <a:lnTo>
                          <a:pt x="165" y="270"/>
                        </a:lnTo>
                        <a:lnTo>
                          <a:pt x="165" y="270"/>
                        </a:lnTo>
                        <a:lnTo>
                          <a:pt x="157" y="281"/>
                        </a:lnTo>
                        <a:lnTo>
                          <a:pt x="151" y="288"/>
                        </a:lnTo>
                        <a:lnTo>
                          <a:pt x="145" y="292"/>
                        </a:lnTo>
                        <a:lnTo>
                          <a:pt x="145" y="292"/>
                        </a:lnTo>
                        <a:lnTo>
                          <a:pt x="128" y="302"/>
                        </a:lnTo>
                        <a:lnTo>
                          <a:pt x="111" y="308"/>
                        </a:lnTo>
                        <a:lnTo>
                          <a:pt x="109" y="308"/>
                        </a:lnTo>
                        <a:lnTo>
                          <a:pt x="109" y="308"/>
                        </a:lnTo>
                        <a:lnTo>
                          <a:pt x="87" y="316"/>
                        </a:lnTo>
                        <a:lnTo>
                          <a:pt x="87" y="316"/>
                        </a:lnTo>
                        <a:lnTo>
                          <a:pt x="70" y="322"/>
                        </a:lnTo>
                        <a:lnTo>
                          <a:pt x="55" y="328"/>
                        </a:lnTo>
                        <a:lnTo>
                          <a:pt x="55" y="328"/>
                        </a:lnTo>
                        <a:lnTo>
                          <a:pt x="47" y="331"/>
                        </a:lnTo>
                        <a:lnTo>
                          <a:pt x="41" y="336"/>
                        </a:lnTo>
                        <a:lnTo>
                          <a:pt x="34" y="342"/>
                        </a:lnTo>
                        <a:lnTo>
                          <a:pt x="30" y="347"/>
                        </a:lnTo>
                        <a:lnTo>
                          <a:pt x="25" y="353"/>
                        </a:lnTo>
                        <a:lnTo>
                          <a:pt x="22" y="361"/>
                        </a:lnTo>
                        <a:lnTo>
                          <a:pt x="19" y="368"/>
                        </a:lnTo>
                        <a:lnTo>
                          <a:pt x="17" y="376"/>
                        </a:lnTo>
                        <a:lnTo>
                          <a:pt x="17" y="376"/>
                        </a:lnTo>
                        <a:lnTo>
                          <a:pt x="14" y="418"/>
                        </a:lnTo>
                        <a:lnTo>
                          <a:pt x="14" y="418"/>
                        </a:lnTo>
                        <a:lnTo>
                          <a:pt x="14" y="431"/>
                        </a:lnTo>
                        <a:lnTo>
                          <a:pt x="14" y="431"/>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 name="Group 17"/>
                <p:cNvGrpSpPr/>
                <p:nvPr/>
              </p:nvGrpSpPr>
              <p:grpSpPr>
                <a:xfrm>
                  <a:off x="-1824922" y="3267079"/>
                  <a:ext cx="506105" cy="595116"/>
                  <a:chOff x="7789863" y="4140200"/>
                  <a:chExt cx="315913" cy="371475"/>
                </a:xfrm>
                <a:solidFill>
                  <a:schemeClr val="accent1"/>
                </a:solidFill>
              </p:grpSpPr>
              <p:sp>
                <p:nvSpPr>
                  <p:cNvPr id="19" name="Freeform 234"/>
                  <p:cNvSpPr>
                    <a:spLocks noEditPoints="1"/>
                  </p:cNvSpPr>
                  <p:nvPr/>
                </p:nvSpPr>
                <p:spPr bwMode="auto">
                  <a:xfrm>
                    <a:off x="7867651" y="4175125"/>
                    <a:ext cx="200025" cy="171450"/>
                  </a:xfrm>
                  <a:custGeom>
                    <a:avLst/>
                    <a:gdLst>
                      <a:gd name="T0" fmla="*/ 249 w 254"/>
                      <a:gd name="T1" fmla="*/ 93 h 216"/>
                      <a:gd name="T2" fmla="*/ 232 w 254"/>
                      <a:gd name="T3" fmla="*/ 64 h 216"/>
                      <a:gd name="T4" fmla="*/ 212 w 254"/>
                      <a:gd name="T5" fmla="*/ 45 h 216"/>
                      <a:gd name="T6" fmla="*/ 208 w 254"/>
                      <a:gd name="T7" fmla="*/ 36 h 216"/>
                      <a:gd name="T8" fmla="*/ 188 w 254"/>
                      <a:gd name="T9" fmla="*/ 26 h 216"/>
                      <a:gd name="T10" fmla="*/ 176 w 254"/>
                      <a:gd name="T11" fmla="*/ 16 h 216"/>
                      <a:gd name="T12" fmla="*/ 155 w 254"/>
                      <a:gd name="T13" fmla="*/ 12 h 216"/>
                      <a:gd name="T14" fmla="*/ 126 w 254"/>
                      <a:gd name="T15" fmla="*/ 8 h 216"/>
                      <a:gd name="T16" fmla="*/ 109 w 254"/>
                      <a:gd name="T17" fmla="*/ 0 h 216"/>
                      <a:gd name="T18" fmla="*/ 80 w 254"/>
                      <a:gd name="T19" fmla="*/ 10 h 216"/>
                      <a:gd name="T20" fmla="*/ 54 w 254"/>
                      <a:gd name="T21" fmla="*/ 21 h 216"/>
                      <a:gd name="T22" fmla="*/ 24 w 254"/>
                      <a:gd name="T23" fmla="*/ 40 h 216"/>
                      <a:gd name="T24" fmla="*/ 10 w 254"/>
                      <a:gd name="T25" fmla="*/ 72 h 216"/>
                      <a:gd name="T26" fmla="*/ 3 w 254"/>
                      <a:gd name="T27" fmla="*/ 93 h 216"/>
                      <a:gd name="T28" fmla="*/ 0 w 254"/>
                      <a:gd name="T29" fmla="*/ 119 h 216"/>
                      <a:gd name="T30" fmla="*/ 19 w 254"/>
                      <a:gd name="T31" fmla="*/ 147 h 216"/>
                      <a:gd name="T32" fmla="*/ 35 w 254"/>
                      <a:gd name="T33" fmla="*/ 162 h 216"/>
                      <a:gd name="T34" fmla="*/ 54 w 254"/>
                      <a:gd name="T35" fmla="*/ 165 h 216"/>
                      <a:gd name="T36" fmla="*/ 75 w 254"/>
                      <a:gd name="T37" fmla="*/ 178 h 216"/>
                      <a:gd name="T38" fmla="*/ 91 w 254"/>
                      <a:gd name="T39" fmla="*/ 170 h 216"/>
                      <a:gd name="T40" fmla="*/ 102 w 254"/>
                      <a:gd name="T41" fmla="*/ 178 h 216"/>
                      <a:gd name="T42" fmla="*/ 136 w 254"/>
                      <a:gd name="T43" fmla="*/ 171 h 216"/>
                      <a:gd name="T44" fmla="*/ 141 w 254"/>
                      <a:gd name="T45" fmla="*/ 189 h 216"/>
                      <a:gd name="T46" fmla="*/ 157 w 254"/>
                      <a:gd name="T47" fmla="*/ 197 h 216"/>
                      <a:gd name="T48" fmla="*/ 176 w 254"/>
                      <a:gd name="T49" fmla="*/ 213 h 216"/>
                      <a:gd name="T50" fmla="*/ 192 w 254"/>
                      <a:gd name="T51" fmla="*/ 214 h 216"/>
                      <a:gd name="T52" fmla="*/ 211 w 254"/>
                      <a:gd name="T53" fmla="*/ 194 h 216"/>
                      <a:gd name="T54" fmla="*/ 238 w 254"/>
                      <a:gd name="T55" fmla="*/ 184 h 216"/>
                      <a:gd name="T56" fmla="*/ 241 w 254"/>
                      <a:gd name="T57" fmla="*/ 168 h 216"/>
                      <a:gd name="T58" fmla="*/ 251 w 254"/>
                      <a:gd name="T59" fmla="*/ 141 h 216"/>
                      <a:gd name="T60" fmla="*/ 254 w 254"/>
                      <a:gd name="T61" fmla="*/ 125 h 216"/>
                      <a:gd name="T62" fmla="*/ 230 w 254"/>
                      <a:gd name="T63" fmla="*/ 143 h 216"/>
                      <a:gd name="T64" fmla="*/ 222 w 254"/>
                      <a:gd name="T65" fmla="*/ 168 h 216"/>
                      <a:gd name="T66" fmla="*/ 193 w 254"/>
                      <a:gd name="T67" fmla="*/ 184 h 216"/>
                      <a:gd name="T68" fmla="*/ 181 w 254"/>
                      <a:gd name="T69" fmla="*/ 192 h 216"/>
                      <a:gd name="T70" fmla="*/ 169 w 254"/>
                      <a:gd name="T71" fmla="*/ 179 h 216"/>
                      <a:gd name="T72" fmla="*/ 155 w 254"/>
                      <a:gd name="T73" fmla="*/ 159 h 216"/>
                      <a:gd name="T74" fmla="*/ 144 w 254"/>
                      <a:gd name="T75" fmla="*/ 152 h 216"/>
                      <a:gd name="T76" fmla="*/ 110 w 254"/>
                      <a:gd name="T77" fmla="*/ 160 h 216"/>
                      <a:gd name="T78" fmla="*/ 101 w 254"/>
                      <a:gd name="T79" fmla="*/ 154 h 216"/>
                      <a:gd name="T80" fmla="*/ 80 w 254"/>
                      <a:gd name="T81" fmla="*/ 154 h 216"/>
                      <a:gd name="T82" fmla="*/ 73 w 254"/>
                      <a:gd name="T83" fmla="*/ 155 h 216"/>
                      <a:gd name="T84" fmla="*/ 45 w 254"/>
                      <a:gd name="T85" fmla="*/ 141 h 216"/>
                      <a:gd name="T86" fmla="*/ 35 w 254"/>
                      <a:gd name="T87" fmla="*/ 138 h 216"/>
                      <a:gd name="T88" fmla="*/ 19 w 254"/>
                      <a:gd name="T89" fmla="*/ 114 h 216"/>
                      <a:gd name="T90" fmla="*/ 22 w 254"/>
                      <a:gd name="T91" fmla="*/ 91 h 216"/>
                      <a:gd name="T92" fmla="*/ 22 w 254"/>
                      <a:gd name="T93" fmla="*/ 85 h 216"/>
                      <a:gd name="T94" fmla="*/ 38 w 254"/>
                      <a:gd name="T95" fmla="*/ 53 h 216"/>
                      <a:gd name="T96" fmla="*/ 72 w 254"/>
                      <a:gd name="T97" fmla="*/ 31 h 216"/>
                      <a:gd name="T98" fmla="*/ 105 w 254"/>
                      <a:gd name="T99" fmla="*/ 20 h 216"/>
                      <a:gd name="T100" fmla="*/ 128 w 254"/>
                      <a:gd name="T101" fmla="*/ 28 h 216"/>
                      <a:gd name="T102" fmla="*/ 144 w 254"/>
                      <a:gd name="T103" fmla="*/ 31 h 216"/>
                      <a:gd name="T104" fmla="*/ 163 w 254"/>
                      <a:gd name="T105" fmla="*/ 32 h 216"/>
                      <a:gd name="T106" fmla="*/ 173 w 254"/>
                      <a:gd name="T107" fmla="*/ 37 h 216"/>
                      <a:gd name="T108" fmla="*/ 190 w 254"/>
                      <a:gd name="T109" fmla="*/ 45 h 216"/>
                      <a:gd name="T110" fmla="*/ 195 w 254"/>
                      <a:gd name="T111" fmla="*/ 52 h 216"/>
                      <a:gd name="T112" fmla="*/ 212 w 254"/>
                      <a:gd name="T113" fmla="*/ 64 h 216"/>
                      <a:gd name="T114" fmla="*/ 224 w 254"/>
                      <a:gd name="T115" fmla="*/ 83 h 216"/>
                      <a:gd name="T116" fmla="*/ 228 w 254"/>
                      <a:gd name="T117" fmla="*/ 104 h 216"/>
                      <a:gd name="T118" fmla="*/ 235 w 254"/>
                      <a:gd name="T119" fmla="*/ 119 h 216"/>
                      <a:gd name="T120" fmla="*/ 230 w 254"/>
                      <a:gd name="T121"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 h="216">
                        <a:moveTo>
                          <a:pt x="248" y="103"/>
                        </a:moveTo>
                        <a:lnTo>
                          <a:pt x="248" y="103"/>
                        </a:lnTo>
                        <a:lnTo>
                          <a:pt x="248" y="101"/>
                        </a:lnTo>
                        <a:lnTo>
                          <a:pt x="248" y="101"/>
                        </a:lnTo>
                        <a:lnTo>
                          <a:pt x="249" y="93"/>
                        </a:lnTo>
                        <a:lnTo>
                          <a:pt x="249" y="93"/>
                        </a:lnTo>
                        <a:lnTo>
                          <a:pt x="248" y="87"/>
                        </a:lnTo>
                        <a:lnTo>
                          <a:pt x="244" y="80"/>
                        </a:lnTo>
                        <a:lnTo>
                          <a:pt x="241" y="74"/>
                        </a:lnTo>
                        <a:lnTo>
                          <a:pt x="236" y="69"/>
                        </a:lnTo>
                        <a:lnTo>
                          <a:pt x="236" y="69"/>
                        </a:lnTo>
                        <a:lnTo>
                          <a:pt x="232" y="64"/>
                        </a:lnTo>
                        <a:lnTo>
                          <a:pt x="232" y="64"/>
                        </a:lnTo>
                        <a:lnTo>
                          <a:pt x="230" y="58"/>
                        </a:lnTo>
                        <a:lnTo>
                          <a:pt x="227" y="52"/>
                        </a:lnTo>
                        <a:lnTo>
                          <a:pt x="220" y="47"/>
                        </a:lnTo>
                        <a:lnTo>
                          <a:pt x="212" y="45"/>
                        </a:lnTo>
                        <a:lnTo>
                          <a:pt x="212" y="45"/>
                        </a:lnTo>
                        <a:lnTo>
                          <a:pt x="212" y="45"/>
                        </a:lnTo>
                        <a:lnTo>
                          <a:pt x="212" y="45"/>
                        </a:lnTo>
                        <a:lnTo>
                          <a:pt x="211" y="42"/>
                        </a:lnTo>
                        <a:lnTo>
                          <a:pt x="208" y="37"/>
                        </a:lnTo>
                        <a:lnTo>
                          <a:pt x="208" y="37"/>
                        </a:lnTo>
                        <a:lnTo>
                          <a:pt x="208" y="36"/>
                        </a:lnTo>
                        <a:lnTo>
                          <a:pt x="208" y="36"/>
                        </a:lnTo>
                        <a:lnTo>
                          <a:pt x="201" y="29"/>
                        </a:lnTo>
                        <a:lnTo>
                          <a:pt x="196" y="28"/>
                        </a:lnTo>
                        <a:lnTo>
                          <a:pt x="192" y="26"/>
                        </a:lnTo>
                        <a:lnTo>
                          <a:pt x="192" y="26"/>
                        </a:lnTo>
                        <a:lnTo>
                          <a:pt x="188" y="26"/>
                        </a:lnTo>
                        <a:lnTo>
                          <a:pt x="188" y="26"/>
                        </a:lnTo>
                        <a:lnTo>
                          <a:pt x="184" y="21"/>
                        </a:lnTo>
                        <a:lnTo>
                          <a:pt x="182" y="20"/>
                        </a:lnTo>
                        <a:lnTo>
                          <a:pt x="177" y="18"/>
                        </a:lnTo>
                        <a:lnTo>
                          <a:pt x="177" y="18"/>
                        </a:lnTo>
                        <a:lnTo>
                          <a:pt x="176" y="16"/>
                        </a:lnTo>
                        <a:lnTo>
                          <a:pt x="176" y="16"/>
                        </a:lnTo>
                        <a:lnTo>
                          <a:pt x="168" y="15"/>
                        </a:lnTo>
                        <a:lnTo>
                          <a:pt x="161" y="13"/>
                        </a:lnTo>
                        <a:lnTo>
                          <a:pt x="157" y="15"/>
                        </a:lnTo>
                        <a:lnTo>
                          <a:pt x="157" y="15"/>
                        </a:lnTo>
                        <a:lnTo>
                          <a:pt x="155" y="12"/>
                        </a:lnTo>
                        <a:lnTo>
                          <a:pt x="153" y="8"/>
                        </a:lnTo>
                        <a:lnTo>
                          <a:pt x="153" y="8"/>
                        </a:lnTo>
                        <a:lnTo>
                          <a:pt x="147" y="5"/>
                        </a:lnTo>
                        <a:lnTo>
                          <a:pt x="141" y="4"/>
                        </a:lnTo>
                        <a:lnTo>
                          <a:pt x="133" y="5"/>
                        </a:lnTo>
                        <a:lnTo>
                          <a:pt x="126" y="8"/>
                        </a:lnTo>
                        <a:lnTo>
                          <a:pt x="126" y="8"/>
                        </a:lnTo>
                        <a:lnTo>
                          <a:pt x="123" y="5"/>
                        </a:lnTo>
                        <a:lnTo>
                          <a:pt x="123" y="5"/>
                        </a:lnTo>
                        <a:lnTo>
                          <a:pt x="117" y="2"/>
                        </a:lnTo>
                        <a:lnTo>
                          <a:pt x="109" y="0"/>
                        </a:lnTo>
                        <a:lnTo>
                          <a:pt x="109" y="0"/>
                        </a:lnTo>
                        <a:lnTo>
                          <a:pt x="102" y="2"/>
                        </a:lnTo>
                        <a:lnTo>
                          <a:pt x="97" y="4"/>
                        </a:lnTo>
                        <a:lnTo>
                          <a:pt x="93" y="7"/>
                        </a:lnTo>
                        <a:lnTo>
                          <a:pt x="93" y="7"/>
                        </a:lnTo>
                        <a:lnTo>
                          <a:pt x="88" y="8"/>
                        </a:lnTo>
                        <a:lnTo>
                          <a:pt x="80" y="10"/>
                        </a:lnTo>
                        <a:lnTo>
                          <a:pt x="80" y="10"/>
                        </a:lnTo>
                        <a:lnTo>
                          <a:pt x="69" y="12"/>
                        </a:lnTo>
                        <a:lnTo>
                          <a:pt x="62" y="13"/>
                        </a:lnTo>
                        <a:lnTo>
                          <a:pt x="58" y="18"/>
                        </a:lnTo>
                        <a:lnTo>
                          <a:pt x="58" y="18"/>
                        </a:lnTo>
                        <a:lnTo>
                          <a:pt x="54" y="21"/>
                        </a:lnTo>
                        <a:lnTo>
                          <a:pt x="54" y="21"/>
                        </a:lnTo>
                        <a:lnTo>
                          <a:pt x="46" y="28"/>
                        </a:lnTo>
                        <a:lnTo>
                          <a:pt x="35" y="32"/>
                        </a:lnTo>
                        <a:lnTo>
                          <a:pt x="35" y="32"/>
                        </a:lnTo>
                        <a:lnTo>
                          <a:pt x="29" y="36"/>
                        </a:lnTo>
                        <a:lnTo>
                          <a:pt x="24" y="40"/>
                        </a:lnTo>
                        <a:lnTo>
                          <a:pt x="19" y="48"/>
                        </a:lnTo>
                        <a:lnTo>
                          <a:pt x="19" y="60"/>
                        </a:lnTo>
                        <a:lnTo>
                          <a:pt x="19" y="60"/>
                        </a:lnTo>
                        <a:lnTo>
                          <a:pt x="18" y="63"/>
                        </a:lnTo>
                        <a:lnTo>
                          <a:pt x="10" y="72"/>
                        </a:lnTo>
                        <a:lnTo>
                          <a:pt x="10" y="72"/>
                        </a:lnTo>
                        <a:lnTo>
                          <a:pt x="5" y="79"/>
                        </a:lnTo>
                        <a:lnTo>
                          <a:pt x="3" y="82"/>
                        </a:lnTo>
                        <a:lnTo>
                          <a:pt x="3" y="90"/>
                        </a:lnTo>
                        <a:lnTo>
                          <a:pt x="3" y="90"/>
                        </a:lnTo>
                        <a:lnTo>
                          <a:pt x="3" y="93"/>
                        </a:lnTo>
                        <a:lnTo>
                          <a:pt x="3" y="93"/>
                        </a:lnTo>
                        <a:lnTo>
                          <a:pt x="2" y="101"/>
                        </a:lnTo>
                        <a:lnTo>
                          <a:pt x="2" y="101"/>
                        </a:lnTo>
                        <a:lnTo>
                          <a:pt x="2" y="109"/>
                        </a:lnTo>
                        <a:lnTo>
                          <a:pt x="2" y="109"/>
                        </a:lnTo>
                        <a:lnTo>
                          <a:pt x="0" y="114"/>
                        </a:lnTo>
                        <a:lnTo>
                          <a:pt x="0" y="119"/>
                        </a:lnTo>
                        <a:lnTo>
                          <a:pt x="3" y="128"/>
                        </a:lnTo>
                        <a:lnTo>
                          <a:pt x="8" y="139"/>
                        </a:lnTo>
                        <a:lnTo>
                          <a:pt x="10" y="143"/>
                        </a:lnTo>
                        <a:lnTo>
                          <a:pt x="13" y="144"/>
                        </a:lnTo>
                        <a:lnTo>
                          <a:pt x="13" y="144"/>
                        </a:lnTo>
                        <a:lnTo>
                          <a:pt x="19" y="147"/>
                        </a:lnTo>
                        <a:lnTo>
                          <a:pt x="19" y="147"/>
                        </a:lnTo>
                        <a:lnTo>
                          <a:pt x="21" y="154"/>
                        </a:lnTo>
                        <a:lnTo>
                          <a:pt x="24" y="159"/>
                        </a:lnTo>
                        <a:lnTo>
                          <a:pt x="29" y="162"/>
                        </a:lnTo>
                        <a:lnTo>
                          <a:pt x="35" y="162"/>
                        </a:lnTo>
                        <a:lnTo>
                          <a:pt x="35" y="162"/>
                        </a:lnTo>
                        <a:lnTo>
                          <a:pt x="43" y="162"/>
                        </a:lnTo>
                        <a:lnTo>
                          <a:pt x="43" y="162"/>
                        </a:lnTo>
                        <a:lnTo>
                          <a:pt x="45" y="160"/>
                        </a:lnTo>
                        <a:lnTo>
                          <a:pt x="45" y="160"/>
                        </a:lnTo>
                        <a:lnTo>
                          <a:pt x="51" y="162"/>
                        </a:lnTo>
                        <a:lnTo>
                          <a:pt x="54" y="165"/>
                        </a:lnTo>
                        <a:lnTo>
                          <a:pt x="61" y="170"/>
                        </a:lnTo>
                        <a:lnTo>
                          <a:pt x="61" y="170"/>
                        </a:lnTo>
                        <a:lnTo>
                          <a:pt x="67" y="175"/>
                        </a:lnTo>
                        <a:lnTo>
                          <a:pt x="70" y="176"/>
                        </a:lnTo>
                        <a:lnTo>
                          <a:pt x="75" y="178"/>
                        </a:lnTo>
                        <a:lnTo>
                          <a:pt x="75" y="178"/>
                        </a:lnTo>
                        <a:lnTo>
                          <a:pt x="81" y="176"/>
                        </a:lnTo>
                        <a:lnTo>
                          <a:pt x="86" y="173"/>
                        </a:lnTo>
                        <a:lnTo>
                          <a:pt x="86" y="173"/>
                        </a:lnTo>
                        <a:lnTo>
                          <a:pt x="89" y="170"/>
                        </a:lnTo>
                        <a:lnTo>
                          <a:pt x="89" y="170"/>
                        </a:lnTo>
                        <a:lnTo>
                          <a:pt x="91" y="170"/>
                        </a:lnTo>
                        <a:lnTo>
                          <a:pt x="91" y="170"/>
                        </a:lnTo>
                        <a:lnTo>
                          <a:pt x="93" y="171"/>
                        </a:lnTo>
                        <a:lnTo>
                          <a:pt x="94" y="173"/>
                        </a:lnTo>
                        <a:lnTo>
                          <a:pt x="94" y="173"/>
                        </a:lnTo>
                        <a:lnTo>
                          <a:pt x="97" y="176"/>
                        </a:lnTo>
                        <a:lnTo>
                          <a:pt x="102" y="178"/>
                        </a:lnTo>
                        <a:lnTo>
                          <a:pt x="110" y="179"/>
                        </a:lnTo>
                        <a:lnTo>
                          <a:pt x="118" y="178"/>
                        </a:lnTo>
                        <a:lnTo>
                          <a:pt x="125" y="173"/>
                        </a:lnTo>
                        <a:lnTo>
                          <a:pt x="125" y="173"/>
                        </a:lnTo>
                        <a:lnTo>
                          <a:pt x="128" y="173"/>
                        </a:lnTo>
                        <a:lnTo>
                          <a:pt x="136" y="171"/>
                        </a:lnTo>
                        <a:lnTo>
                          <a:pt x="136" y="173"/>
                        </a:lnTo>
                        <a:lnTo>
                          <a:pt x="136" y="173"/>
                        </a:lnTo>
                        <a:lnTo>
                          <a:pt x="134" y="179"/>
                        </a:lnTo>
                        <a:lnTo>
                          <a:pt x="137" y="186"/>
                        </a:lnTo>
                        <a:lnTo>
                          <a:pt x="137" y="186"/>
                        </a:lnTo>
                        <a:lnTo>
                          <a:pt x="141" y="189"/>
                        </a:lnTo>
                        <a:lnTo>
                          <a:pt x="144" y="190"/>
                        </a:lnTo>
                        <a:lnTo>
                          <a:pt x="147" y="190"/>
                        </a:lnTo>
                        <a:lnTo>
                          <a:pt x="147" y="190"/>
                        </a:lnTo>
                        <a:lnTo>
                          <a:pt x="153" y="189"/>
                        </a:lnTo>
                        <a:lnTo>
                          <a:pt x="153" y="189"/>
                        </a:lnTo>
                        <a:lnTo>
                          <a:pt x="157" y="197"/>
                        </a:lnTo>
                        <a:lnTo>
                          <a:pt x="157" y="197"/>
                        </a:lnTo>
                        <a:lnTo>
                          <a:pt x="160" y="200"/>
                        </a:lnTo>
                        <a:lnTo>
                          <a:pt x="165" y="205"/>
                        </a:lnTo>
                        <a:lnTo>
                          <a:pt x="171" y="208"/>
                        </a:lnTo>
                        <a:lnTo>
                          <a:pt x="171" y="208"/>
                        </a:lnTo>
                        <a:lnTo>
                          <a:pt x="176" y="213"/>
                        </a:lnTo>
                        <a:lnTo>
                          <a:pt x="176" y="213"/>
                        </a:lnTo>
                        <a:lnTo>
                          <a:pt x="182" y="216"/>
                        </a:lnTo>
                        <a:lnTo>
                          <a:pt x="185" y="216"/>
                        </a:lnTo>
                        <a:lnTo>
                          <a:pt x="185" y="216"/>
                        </a:lnTo>
                        <a:lnTo>
                          <a:pt x="185" y="216"/>
                        </a:lnTo>
                        <a:lnTo>
                          <a:pt x="192" y="214"/>
                        </a:lnTo>
                        <a:lnTo>
                          <a:pt x="196" y="211"/>
                        </a:lnTo>
                        <a:lnTo>
                          <a:pt x="203" y="203"/>
                        </a:lnTo>
                        <a:lnTo>
                          <a:pt x="203" y="203"/>
                        </a:lnTo>
                        <a:lnTo>
                          <a:pt x="208" y="197"/>
                        </a:lnTo>
                        <a:lnTo>
                          <a:pt x="208" y="197"/>
                        </a:lnTo>
                        <a:lnTo>
                          <a:pt x="211" y="194"/>
                        </a:lnTo>
                        <a:lnTo>
                          <a:pt x="216" y="192"/>
                        </a:lnTo>
                        <a:lnTo>
                          <a:pt x="225" y="190"/>
                        </a:lnTo>
                        <a:lnTo>
                          <a:pt x="225" y="190"/>
                        </a:lnTo>
                        <a:lnTo>
                          <a:pt x="233" y="189"/>
                        </a:lnTo>
                        <a:lnTo>
                          <a:pt x="238" y="184"/>
                        </a:lnTo>
                        <a:lnTo>
                          <a:pt x="238" y="184"/>
                        </a:lnTo>
                        <a:lnTo>
                          <a:pt x="241" y="181"/>
                        </a:lnTo>
                        <a:lnTo>
                          <a:pt x="241" y="176"/>
                        </a:lnTo>
                        <a:lnTo>
                          <a:pt x="241" y="170"/>
                        </a:lnTo>
                        <a:lnTo>
                          <a:pt x="241" y="170"/>
                        </a:lnTo>
                        <a:lnTo>
                          <a:pt x="241" y="168"/>
                        </a:lnTo>
                        <a:lnTo>
                          <a:pt x="241" y="168"/>
                        </a:lnTo>
                        <a:lnTo>
                          <a:pt x="241" y="162"/>
                        </a:lnTo>
                        <a:lnTo>
                          <a:pt x="243" y="159"/>
                        </a:lnTo>
                        <a:lnTo>
                          <a:pt x="243" y="159"/>
                        </a:lnTo>
                        <a:lnTo>
                          <a:pt x="246" y="154"/>
                        </a:lnTo>
                        <a:lnTo>
                          <a:pt x="249" y="149"/>
                        </a:lnTo>
                        <a:lnTo>
                          <a:pt x="251" y="141"/>
                        </a:lnTo>
                        <a:lnTo>
                          <a:pt x="249" y="138"/>
                        </a:lnTo>
                        <a:lnTo>
                          <a:pt x="248" y="135"/>
                        </a:lnTo>
                        <a:lnTo>
                          <a:pt x="248" y="135"/>
                        </a:lnTo>
                        <a:lnTo>
                          <a:pt x="249" y="131"/>
                        </a:lnTo>
                        <a:lnTo>
                          <a:pt x="249" y="131"/>
                        </a:lnTo>
                        <a:lnTo>
                          <a:pt x="254" y="125"/>
                        </a:lnTo>
                        <a:lnTo>
                          <a:pt x="254" y="117"/>
                        </a:lnTo>
                        <a:lnTo>
                          <a:pt x="252" y="109"/>
                        </a:lnTo>
                        <a:lnTo>
                          <a:pt x="248" y="103"/>
                        </a:lnTo>
                        <a:lnTo>
                          <a:pt x="248" y="103"/>
                        </a:lnTo>
                        <a:close/>
                        <a:moveTo>
                          <a:pt x="230" y="143"/>
                        </a:moveTo>
                        <a:lnTo>
                          <a:pt x="230" y="143"/>
                        </a:lnTo>
                        <a:lnTo>
                          <a:pt x="228" y="146"/>
                        </a:lnTo>
                        <a:lnTo>
                          <a:pt x="228" y="146"/>
                        </a:lnTo>
                        <a:lnTo>
                          <a:pt x="224" y="152"/>
                        </a:lnTo>
                        <a:lnTo>
                          <a:pt x="222" y="157"/>
                        </a:lnTo>
                        <a:lnTo>
                          <a:pt x="222" y="168"/>
                        </a:lnTo>
                        <a:lnTo>
                          <a:pt x="222" y="168"/>
                        </a:lnTo>
                        <a:lnTo>
                          <a:pt x="222" y="171"/>
                        </a:lnTo>
                        <a:lnTo>
                          <a:pt x="222" y="171"/>
                        </a:lnTo>
                        <a:lnTo>
                          <a:pt x="214" y="173"/>
                        </a:lnTo>
                        <a:lnTo>
                          <a:pt x="206" y="175"/>
                        </a:lnTo>
                        <a:lnTo>
                          <a:pt x="200" y="179"/>
                        </a:lnTo>
                        <a:lnTo>
                          <a:pt x="193" y="184"/>
                        </a:lnTo>
                        <a:lnTo>
                          <a:pt x="193" y="184"/>
                        </a:lnTo>
                        <a:lnTo>
                          <a:pt x="187" y="192"/>
                        </a:lnTo>
                        <a:lnTo>
                          <a:pt x="187" y="192"/>
                        </a:lnTo>
                        <a:lnTo>
                          <a:pt x="185" y="195"/>
                        </a:lnTo>
                        <a:lnTo>
                          <a:pt x="185" y="195"/>
                        </a:lnTo>
                        <a:lnTo>
                          <a:pt x="181" y="192"/>
                        </a:lnTo>
                        <a:lnTo>
                          <a:pt x="181" y="192"/>
                        </a:lnTo>
                        <a:lnTo>
                          <a:pt x="176" y="189"/>
                        </a:lnTo>
                        <a:lnTo>
                          <a:pt x="173" y="186"/>
                        </a:lnTo>
                        <a:lnTo>
                          <a:pt x="173" y="186"/>
                        </a:lnTo>
                        <a:lnTo>
                          <a:pt x="169" y="179"/>
                        </a:lnTo>
                        <a:lnTo>
                          <a:pt x="169" y="179"/>
                        </a:lnTo>
                        <a:lnTo>
                          <a:pt x="165" y="173"/>
                        </a:lnTo>
                        <a:lnTo>
                          <a:pt x="161" y="171"/>
                        </a:lnTo>
                        <a:lnTo>
                          <a:pt x="157" y="170"/>
                        </a:lnTo>
                        <a:lnTo>
                          <a:pt x="157" y="170"/>
                        </a:lnTo>
                        <a:lnTo>
                          <a:pt x="158" y="163"/>
                        </a:lnTo>
                        <a:lnTo>
                          <a:pt x="155" y="159"/>
                        </a:lnTo>
                        <a:lnTo>
                          <a:pt x="155" y="159"/>
                        </a:lnTo>
                        <a:lnTo>
                          <a:pt x="152" y="155"/>
                        </a:lnTo>
                        <a:lnTo>
                          <a:pt x="149" y="154"/>
                        </a:lnTo>
                        <a:lnTo>
                          <a:pt x="144" y="152"/>
                        </a:lnTo>
                        <a:lnTo>
                          <a:pt x="144" y="152"/>
                        </a:lnTo>
                        <a:lnTo>
                          <a:pt x="144" y="152"/>
                        </a:lnTo>
                        <a:lnTo>
                          <a:pt x="141" y="152"/>
                        </a:lnTo>
                        <a:lnTo>
                          <a:pt x="137" y="152"/>
                        </a:lnTo>
                        <a:lnTo>
                          <a:pt x="137" y="152"/>
                        </a:lnTo>
                        <a:lnTo>
                          <a:pt x="123" y="154"/>
                        </a:lnTo>
                        <a:lnTo>
                          <a:pt x="117" y="155"/>
                        </a:lnTo>
                        <a:lnTo>
                          <a:pt x="110" y="160"/>
                        </a:lnTo>
                        <a:lnTo>
                          <a:pt x="110" y="160"/>
                        </a:lnTo>
                        <a:lnTo>
                          <a:pt x="109" y="160"/>
                        </a:lnTo>
                        <a:lnTo>
                          <a:pt x="109" y="160"/>
                        </a:lnTo>
                        <a:lnTo>
                          <a:pt x="107" y="159"/>
                        </a:lnTo>
                        <a:lnTo>
                          <a:pt x="107" y="159"/>
                        </a:lnTo>
                        <a:lnTo>
                          <a:pt x="101" y="154"/>
                        </a:lnTo>
                        <a:lnTo>
                          <a:pt x="96" y="151"/>
                        </a:lnTo>
                        <a:lnTo>
                          <a:pt x="91" y="151"/>
                        </a:lnTo>
                        <a:lnTo>
                          <a:pt x="91" y="151"/>
                        </a:lnTo>
                        <a:lnTo>
                          <a:pt x="86" y="151"/>
                        </a:lnTo>
                        <a:lnTo>
                          <a:pt x="80" y="154"/>
                        </a:lnTo>
                        <a:lnTo>
                          <a:pt x="80" y="154"/>
                        </a:lnTo>
                        <a:lnTo>
                          <a:pt x="75" y="157"/>
                        </a:lnTo>
                        <a:lnTo>
                          <a:pt x="75" y="157"/>
                        </a:lnTo>
                        <a:lnTo>
                          <a:pt x="75" y="157"/>
                        </a:lnTo>
                        <a:lnTo>
                          <a:pt x="75" y="157"/>
                        </a:lnTo>
                        <a:lnTo>
                          <a:pt x="73" y="155"/>
                        </a:lnTo>
                        <a:lnTo>
                          <a:pt x="73" y="155"/>
                        </a:lnTo>
                        <a:lnTo>
                          <a:pt x="67" y="151"/>
                        </a:lnTo>
                        <a:lnTo>
                          <a:pt x="59" y="146"/>
                        </a:lnTo>
                        <a:lnTo>
                          <a:pt x="51" y="143"/>
                        </a:lnTo>
                        <a:lnTo>
                          <a:pt x="45" y="141"/>
                        </a:lnTo>
                        <a:lnTo>
                          <a:pt x="45" y="141"/>
                        </a:lnTo>
                        <a:lnTo>
                          <a:pt x="45" y="141"/>
                        </a:lnTo>
                        <a:lnTo>
                          <a:pt x="45" y="141"/>
                        </a:lnTo>
                        <a:lnTo>
                          <a:pt x="40" y="143"/>
                        </a:lnTo>
                        <a:lnTo>
                          <a:pt x="40" y="143"/>
                        </a:lnTo>
                        <a:lnTo>
                          <a:pt x="38" y="143"/>
                        </a:lnTo>
                        <a:lnTo>
                          <a:pt x="38" y="143"/>
                        </a:lnTo>
                        <a:lnTo>
                          <a:pt x="35" y="138"/>
                        </a:lnTo>
                        <a:lnTo>
                          <a:pt x="32" y="133"/>
                        </a:lnTo>
                        <a:lnTo>
                          <a:pt x="22" y="128"/>
                        </a:lnTo>
                        <a:lnTo>
                          <a:pt x="22" y="128"/>
                        </a:lnTo>
                        <a:lnTo>
                          <a:pt x="21" y="120"/>
                        </a:lnTo>
                        <a:lnTo>
                          <a:pt x="19" y="114"/>
                        </a:lnTo>
                        <a:lnTo>
                          <a:pt x="19" y="114"/>
                        </a:lnTo>
                        <a:lnTo>
                          <a:pt x="21" y="107"/>
                        </a:lnTo>
                        <a:lnTo>
                          <a:pt x="21" y="103"/>
                        </a:lnTo>
                        <a:lnTo>
                          <a:pt x="21" y="103"/>
                        </a:lnTo>
                        <a:lnTo>
                          <a:pt x="22" y="96"/>
                        </a:lnTo>
                        <a:lnTo>
                          <a:pt x="22" y="96"/>
                        </a:lnTo>
                        <a:lnTo>
                          <a:pt x="22" y="91"/>
                        </a:lnTo>
                        <a:lnTo>
                          <a:pt x="22" y="88"/>
                        </a:lnTo>
                        <a:lnTo>
                          <a:pt x="22" y="88"/>
                        </a:lnTo>
                        <a:lnTo>
                          <a:pt x="22" y="87"/>
                        </a:lnTo>
                        <a:lnTo>
                          <a:pt x="22" y="87"/>
                        </a:lnTo>
                        <a:lnTo>
                          <a:pt x="22" y="85"/>
                        </a:lnTo>
                        <a:lnTo>
                          <a:pt x="22" y="85"/>
                        </a:lnTo>
                        <a:lnTo>
                          <a:pt x="30" y="77"/>
                        </a:lnTo>
                        <a:lnTo>
                          <a:pt x="34" y="71"/>
                        </a:lnTo>
                        <a:lnTo>
                          <a:pt x="37" y="64"/>
                        </a:lnTo>
                        <a:lnTo>
                          <a:pt x="37" y="58"/>
                        </a:lnTo>
                        <a:lnTo>
                          <a:pt x="37" y="58"/>
                        </a:lnTo>
                        <a:lnTo>
                          <a:pt x="38" y="53"/>
                        </a:lnTo>
                        <a:lnTo>
                          <a:pt x="42" y="52"/>
                        </a:lnTo>
                        <a:lnTo>
                          <a:pt x="42" y="52"/>
                        </a:lnTo>
                        <a:lnTo>
                          <a:pt x="54" y="45"/>
                        </a:lnTo>
                        <a:lnTo>
                          <a:pt x="64" y="39"/>
                        </a:lnTo>
                        <a:lnTo>
                          <a:pt x="69" y="34"/>
                        </a:lnTo>
                        <a:lnTo>
                          <a:pt x="72" y="31"/>
                        </a:lnTo>
                        <a:lnTo>
                          <a:pt x="72" y="31"/>
                        </a:lnTo>
                        <a:lnTo>
                          <a:pt x="80" y="29"/>
                        </a:lnTo>
                        <a:lnTo>
                          <a:pt x="80" y="29"/>
                        </a:lnTo>
                        <a:lnTo>
                          <a:pt x="89" y="28"/>
                        </a:lnTo>
                        <a:lnTo>
                          <a:pt x="99" y="24"/>
                        </a:lnTo>
                        <a:lnTo>
                          <a:pt x="105" y="20"/>
                        </a:lnTo>
                        <a:lnTo>
                          <a:pt x="105" y="20"/>
                        </a:lnTo>
                        <a:lnTo>
                          <a:pt x="110" y="20"/>
                        </a:lnTo>
                        <a:lnTo>
                          <a:pt x="110" y="20"/>
                        </a:lnTo>
                        <a:lnTo>
                          <a:pt x="118" y="24"/>
                        </a:lnTo>
                        <a:lnTo>
                          <a:pt x="123" y="26"/>
                        </a:lnTo>
                        <a:lnTo>
                          <a:pt x="128" y="28"/>
                        </a:lnTo>
                        <a:lnTo>
                          <a:pt x="128" y="28"/>
                        </a:lnTo>
                        <a:lnTo>
                          <a:pt x="134" y="26"/>
                        </a:lnTo>
                        <a:lnTo>
                          <a:pt x="139" y="23"/>
                        </a:lnTo>
                        <a:lnTo>
                          <a:pt x="139" y="23"/>
                        </a:lnTo>
                        <a:lnTo>
                          <a:pt x="141" y="26"/>
                        </a:lnTo>
                        <a:lnTo>
                          <a:pt x="144" y="31"/>
                        </a:lnTo>
                        <a:lnTo>
                          <a:pt x="147" y="34"/>
                        </a:lnTo>
                        <a:lnTo>
                          <a:pt x="153" y="36"/>
                        </a:lnTo>
                        <a:lnTo>
                          <a:pt x="153" y="36"/>
                        </a:lnTo>
                        <a:lnTo>
                          <a:pt x="161" y="34"/>
                        </a:lnTo>
                        <a:lnTo>
                          <a:pt x="161" y="34"/>
                        </a:lnTo>
                        <a:lnTo>
                          <a:pt x="163" y="32"/>
                        </a:lnTo>
                        <a:lnTo>
                          <a:pt x="163" y="32"/>
                        </a:lnTo>
                        <a:lnTo>
                          <a:pt x="168" y="34"/>
                        </a:lnTo>
                        <a:lnTo>
                          <a:pt x="168" y="34"/>
                        </a:lnTo>
                        <a:lnTo>
                          <a:pt x="171" y="36"/>
                        </a:lnTo>
                        <a:lnTo>
                          <a:pt x="171" y="36"/>
                        </a:lnTo>
                        <a:lnTo>
                          <a:pt x="173" y="37"/>
                        </a:lnTo>
                        <a:lnTo>
                          <a:pt x="173" y="37"/>
                        </a:lnTo>
                        <a:lnTo>
                          <a:pt x="177" y="44"/>
                        </a:lnTo>
                        <a:lnTo>
                          <a:pt x="182" y="45"/>
                        </a:lnTo>
                        <a:lnTo>
                          <a:pt x="187" y="47"/>
                        </a:lnTo>
                        <a:lnTo>
                          <a:pt x="187" y="47"/>
                        </a:lnTo>
                        <a:lnTo>
                          <a:pt x="190" y="45"/>
                        </a:lnTo>
                        <a:lnTo>
                          <a:pt x="190" y="45"/>
                        </a:lnTo>
                        <a:lnTo>
                          <a:pt x="192" y="47"/>
                        </a:lnTo>
                        <a:lnTo>
                          <a:pt x="192" y="47"/>
                        </a:lnTo>
                        <a:lnTo>
                          <a:pt x="195" y="50"/>
                        </a:lnTo>
                        <a:lnTo>
                          <a:pt x="195" y="50"/>
                        </a:lnTo>
                        <a:lnTo>
                          <a:pt x="195" y="52"/>
                        </a:lnTo>
                        <a:lnTo>
                          <a:pt x="195" y="52"/>
                        </a:lnTo>
                        <a:lnTo>
                          <a:pt x="196" y="56"/>
                        </a:lnTo>
                        <a:lnTo>
                          <a:pt x="200" y="60"/>
                        </a:lnTo>
                        <a:lnTo>
                          <a:pt x="204" y="63"/>
                        </a:lnTo>
                        <a:lnTo>
                          <a:pt x="212" y="64"/>
                        </a:lnTo>
                        <a:lnTo>
                          <a:pt x="212" y="64"/>
                        </a:lnTo>
                        <a:lnTo>
                          <a:pt x="212" y="66"/>
                        </a:lnTo>
                        <a:lnTo>
                          <a:pt x="212" y="66"/>
                        </a:lnTo>
                        <a:lnTo>
                          <a:pt x="214" y="71"/>
                        </a:lnTo>
                        <a:lnTo>
                          <a:pt x="217" y="75"/>
                        </a:lnTo>
                        <a:lnTo>
                          <a:pt x="224" y="83"/>
                        </a:lnTo>
                        <a:lnTo>
                          <a:pt x="224" y="83"/>
                        </a:lnTo>
                        <a:lnTo>
                          <a:pt x="227" y="88"/>
                        </a:lnTo>
                        <a:lnTo>
                          <a:pt x="230" y="95"/>
                        </a:lnTo>
                        <a:lnTo>
                          <a:pt x="230" y="95"/>
                        </a:lnTo>
                        <a:lnTo>
                          <a:pt x="230" y="96"/>
                        </a:lnTo>
                        <a:lnTo>
                          <a:pt x="230" y="96"/>
                        </a:lnTo>
                        <a:lnTo>
                          <a:pt x="228" y="104"/>
                        </a:lnTo>
                        <a:lnTo>
                          <a:pt x="230" y="111"/>
                        </a:lnTo>
                        <a:lnTo>
                          <a:pt x="233" y="115"/>
                        </a:lnTo>
                        <a:lnTo>
                          <a:pt x="233" y="115"/>
                        </a:lnTo>
                        <a:lnTo>
                          <a:pt x="235" y="119"/>
                        </a:lnTo>
                        <a:lnTo>
                          <a:pt x="235" y="119"/>
                        </a:lnTo>
                        <a:lnTo>
                          <a:pt x="235" y="119"/>
                        </a:lnTo>
                        <a:lnTo>
                          <a:pt x="235" y="119"/>
                        </a:lnTo>
                        <a:lnTo>
                          <a:pt x="230" y="127"/>
                        </a:lnTo>
                        <a:lnTo>
                          <a:pt x="228" y="133"/>
                        </a:lnTo>
                        <a:lnTo>
                          <a:pt x="228" y="138"/>
                        </a:lnTo>
                        <a:lnTo>
                          <a:pt x="230" y="143"/>
                        </a:lnTo>
                        <a:lnTo>
                          <a:pt x="230" y="14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0" name="Freeform 235"/>
                  <p:cNvSpPr>
                    <a:spLocks noEditPoints="1"/>
                  </p:cNvSpPr>
                  <p:nvPr/>
                </p:nvSpPr>
                <p:spPr bwMode="auto">
                  <a:xfrm>
                    <a:off x="7789863" y="4140200"/>
                    <a:ext cx="315913" cy="371475"/>
                  </a:xfrm>
                  <a:custGeom>
                    <a:avLst/>
                    <a:gdLst>
                      <a:gd name="T0" fmla="*/ 381 w 397"/>
                      <a:gd name="T1" fmla="*/ 85 h 468"/>
                      <a:gd name="T2" fmla="*/ 340 w 397"/>
                      <a:gd name="T3" fmla="*/ 39 h 468"/>
                      <a:gd name="T4" fmla="*/ 260 w 397"/>
                      <a:gd name="T5" fmla="*/ 5 h 468"/>
                      <a:gd name="T6" fmla="*/ 220 w 397"/>
                      <a:gd name="T7" fmla="*/ 0 h 468"/>
                      <a:gd name="T8" fmla="*/ 126 w 397"/>
                      <a:gd name="T9" fmla="*/ 18 h 468"/>
                      <a:gd name="T10" fmla="*/ 71 w 397"/>
                      <a:gd name="T11" fmla="*/ 58 h 468"/>
                      <a:gd name="T12" fmla="*/ 47 w 397"/>
                      <a:gd name="T13" fmla="*/ 106 h 468"/>
                      <a:gd name="T14" fmla="*/ 36 w 397"/>
                      <a:gd name="T15" fmla="*/ 160 h 468"/>
                      <a:gd name="T16" fmla="*/ 12 w 397"/>
                      <a:gd name="T17" fmla="*/ 221 h 468"/>
                      <a:gd name="T18" fmla="*/ 1 w 397"/>
                      <a:gd name="T19" fmla="*/ 238 h 468"/>
                      <a:gd name="T20" fmla="*/ 1 w 397"/>
                      <a:gd name="T21" fmla="*/ 253 h 468"/>
                      <a:gd name="T22" fmla="*/ 22 w 397"/>
                      <a:gd name="T23" fmla="*/ 267 h 468"/>
                      <a:gd name="T24" fmla="*/ 28 w 397"/>
                      <a:gd name="T25" fmla="*/ 272 h 468"/>
                      <a:gd name="T26" fmla="*/ 27 w 397"/>
                      <a:gd name="T27" fmla="*/ 289 h 468"/>
                      <a:gd name="T28" fmla="*/ 35 w 397"/>
                      <a:gd name="T29" fmla="*/ 301 h 468"/>
                      <a:gd name="T30" fmla="*/ 41 w 397"/>
                      <a:gd name="T31" fmla="*/ 323 h 468"/>
                      <a:gd name="T32" fmla="*/ 43 w 397"/>
                      <a:gd name="T33" fmla="*/ 350 h 468"/>
                      <a:gd name="T34" fmla="*/ 68 w 397"/>
                      <a:gd name="T35" fmla="*/ 377 h 468"/>
                      <a:gd name="T36" fmla="*/ 99 w 397"/>
                      <a:gd name="T37" fmla="*/ 380 h 468"/>
                      <a:gd name="T38" fmla="*/ 121 w 397"/>
                      <a:gd name="T39" fmla="*/ 380 h 468"/>
                      <a:gd name="T40" fmla="*/ 132 w 397"/>
                      <a:gd name="T41" fmla="*/ 392 h 468"/>
                      <a:gd name="T42" fmla="*/ 145 w 397"/>
                      <a:gd name="T43" fmla="*/ 428 h 468"/>
                      <a:gd name="T44" fmla="*/ 150 w 397"/>
                      <a:gd name="T45" fmla="*/ 462 h 468"/>
                      <a:gd name="T46" fmla="*/ 158 w 397"/>
                      <a:gd name="T47" fmla="*/ 468 h 468"/>
                      <a:gd name="T48" fmla="*/ 325 w 397"/>
                      <a:gd name="T49" fmla="*/ 419 h 468"/>
                      <a:gd name="T50" fmla="*/ 329 w 397"/>
                      <a:gd name="T51" fmla="*/ 409 h 468"/>
                      <a:gd name="T52" fmla="*/ 330 w 397"/>
                      <a:gd name="T53" fmla="*/ 350 h 468"/>
                      <a:gd name="T54" fmla="*/ 353 w 397"/>
                      <a:gd name="T55" fmla="*/ 283 h 468"/>
                      <a:gd name="T56" fmla="*/ 386 w 397"/>
                      <a:gd name="T57" fmla="*/ 222 h 468"/>
                      <a:gd name="T58" fmla="*/ 397 w 397"/>
                      <a:gd name="T59" fmla="*/ 165 h 468"/>
                      <a:gd name="T60" fmla="*/ 353 w 397"/>
                      <a:gd name="T61" fmla="*/ 245 h 468"/>
                      <a:gd name="T62" fmla="*/ 329 w 397"/>
                      <a:gd name="T63" fmla="*/ 291 h 468"/>
                      <a:gd name="T64" fmla="*/ 309 w 397"/>
                      <a:gd name="T65" fmla="*/ 358 h 468"/>
                      <a:gd name="T66" fmla="*/ 164 w 397"/>
                      <a:gd name="T67" fmla="*/ 446 h 468"/>
                      <a:gd name="T68" fmla="*/ 159 w 397"/>
                      <a:gd name="T69" fmla="*/ 398 h 468"/>
                      <a:gd name="T70" fmla="*/ 139 w 397"/>
                      <a:gd name="T71" fmla="*/ 371 h 468"/>
                      <a:gd name="T72" fmla="*/ 121 w 397"/>
                      <a:gd name="T73" fmla="*/ 360 h 468"/>
                      <a:gd name="T74" fmla="*/ 97 w 397"/>
                      <a:gd name="T75" fmla="*/ 361 h 468"/>
                      <a:gd name="T76" fmla="*/ 76 w 397"/>
                      <a:gd name="T77" fmla="*/ 361 h 468"/>
                      <a:gd name="T78" fmla="*/ 62 w 397"/>
                      <a:gd name="T79" fmla="*/ 345 h 468"/>
                      <a:gd name="T80" fmla="*/ 60 w 397"/>
                      <a:gd name="T81" fmla="*/ 320 h 468"/>
                      <a:gd name="T82" fmla="*/ 52 w 397"/>
                      <a:gd name="T83" fmla="*/ 307 h 468"/>
                      <a:gd name="T84" fmla="*/ 55 w 397"/>
                      <a:gd name="T85" fmla="*/ 301 h 468"/>
                      <a:gd name="T86" fmla="*/ 54 w 397"/>
                      <a:gd name="T87" fmla="*/ 289 h 468"/>
                      <a:gd name="T88" fmla="*/ 46 w 397"/>
                      <a:gd name="T89" fmla="*/ 285 h 468"/>
                      <a:gd name="T90" fmla="*/ 49 w 397"/>
                      <a:gd name="T91" fmla="*/ 270 h 468"/>
                      <a:gd name="T92" fmla="*/ 49 w 397"/>
                      <a:gd name="T93" fmla="*/ 253 h 468"/>
                      <a:gd name="T94" fmla="*/ 32 w 397"/>
                      <a:gd name="T95" fmla="*/ 248 h 468"/>
                      <a:gd name="T96" fmla="*/ 19 w 397"/>
                      <a:gd name="T97" fmla="*/ 246 h 468"/>
                      <a:gd name="T98" fmla="*/ 25 w 397"/>
                      <a:gd name="T99" fmla="*/ 235 h 468"/>
                      <a:gd name="T100" fmla="*/ 52 w 397"/>
                      <a:gd name="T101" fmla="*/ 179 h 468"/>
                      <a:gd name="T102" fmla="*/ 62 w 397"/>
                      <a:gd name="T103" fmla="*/ 122 h 468"/>
                      <a:gd name="T104" fmla="*/ 94 w 397"/>
                      <a:gd name="T105" fmla="*/ 64 h 468"/>
                      <a:gd name="T106" fmla="*/ 143 w 397"/>
                      <a:gd name="T107" fmla="*/ 32 h 468"/>
                      <a:gd name="T108" fmla="*/ 220 w 397"/>
                      <a:gd name="T109" fmla="*/ 19 h 468"/>
                      <a:gd name="T110" fmla="*/ 255 w 397"/>
                      <a:gd name="T111" fmla="*/ 24 h 468"/>
                      <a:gd name="T112" fmla="*/ 325 w 397"/>
                      <a:gd name="T113" fmla="*/ 53 h 468"/>
                      <a:gd name="T114" fmla="*/ 364 w 397"/>
                      <a:gd name="T115" fmla="*/ 93 h 468"/>
                      <a:gd name="T116" fmla="*/ 378 w 397"/>
                      <a:gd name="T117" fmla="*/ 163 h 468"/>
                      <a:gd name="T118" fmla="*/ 369 w 397"/>
                      <a:gd name="T119" fmla="*/ 21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 h="468">
                        <a:moveTo>
                          <a:pt x="391" y="117"/>
                        </a:moveTo>
                        <a:lnTo>
                          <a:pt x="391" y="117"/>
                        </a:lnTo>
                        <a:lnTo>
                          <a:pt x="388" y="101"/>
                        </a:lnTo>
                        <a:lnTo>
                          <a:pt x="381" y="85"/>
                        </a:lnTo>
                        <a:lnTo>
                          <a:pt x="373" y="71"/>
                        </a:lnTo>
                        <a:lnTo>
                          <a:pt x="364" y="59"/>
                        </a:lnTo>
                        <a:lnTo>
                          <a:pt x="353" y="48"/>
                        </a:lnTo>
                        <a:lnTo>
                          <a:pt x="340" y="39"/>
                        </a:lnTo>
                        <a:lnTo>
                          <a:pt x="325" y="31"/>
                        </a:lnTo>
                        <a:lnTo>
                          <a:pt x="313" y="23"/>
                        </a:lnTo>
                        <a:lnTo>
                          <a:pt x="285" y="13"/>
                        </a:lnTo>
                        <a:lnTo>
                          <a:pt x="260" y="5"/>
                        </a:lnTo>
                        <a:lnTo>
                          <a:pt x="239" y="2"/>
                        </a:lnTo>
                        <a:lnTo>
                          <a:pt x="226" y="0"/>
                        </a:lnTo>
                        <a:lnTo>
                          <a:pt x="220" y="0"/>
                        </a:lnTo>
                        <a:lnTo>
                          <a:pt x="220" y="0"/>
                        </a:lnTo>
                        <a:lnTo>
                          <a:pt x="191" y="2"/>
                        </a:lnTo>
                        <a:lnTo>
                          <a:pt x="167" y="5"/>
                        </a:lnTo>
                        <a:lnTo>
                          <a:pt x="145" y="11"/>
                        </a:lnTo>
                        <a:lnTo>
                          <a:pt x="126" y="18"/>
                        </a:lnTo>
                        <a:lnTo>
                          <a:pt x="110" y="26"/>
                        </a:lnTo>
                        <a:lnTo>
                          <a:pt x="95" y="37"/>
                        </a:lnTo>
                        <a:lnTo>
                          <a:pt x="83" y="47"/>
                        </a:lnTo>
                        <a:lnTo>
                          <a:pt x="71" y="58"/>
                        </a:lnTo>
                        <a:lnTo>
                          <a:pt x="63" y="71"/>
                        </a:lnTo>
                        <a:lnTo>
                          <a:pt x="57" y="82"/>
                        </a:lnTo>
                        <a:lnTo>
                          <a:pt x="51" y="93"/>
                        </a:lnTo>
                        <a:lnTo>
                          <a:pt x="47" y="106"/>
                        </a:lnTo>
                        <a:lnTo>
                          <a:pt x="43" y="125"/>
                        </a:lnTo>
                        <a:lnTo>
                          <a:pt x="40" y="141"/>
                        </a:lnTo>
                        <a:lnTo>
                          <a:pt x="40" y="141"/>
                        </a:lnTo>
                        <a:lnTo>
                          <a:pt x="36" y="160"/>
                        </a:lnTo>
                        <a:lnTo>
                          <a:pt x="32" y="184"/>
                        </a:lnTo>
                        <a:lnTo>
                          <a:pt x="22" y="205"/>
                        </a:lnTo>
                        <a:lnTo>
                          <a:pt x="17" y="214"/>
                        </a:lnTo>
                        <a:lnTo>
                          <a:pt x="12" y="221"/>
                        </a:lnTo>
                        <a:lnTo>
                          <a:pt x="12" y="221"/>
                        </a:lnTo>
                        <a:lnTo>
                          <a:pt x="8" y="225"/>
                        </a:lnTo>
                        <a:lnTo>
                          <a:pt x="3" y="233"/>
                        </a:lnTo>
                        <a:lnTo>
                          <a:pt x="1" y="238"/>
                        </a:lnTo>
                        <a:lnTo>
                          <a:pt x="0" y="243"/>
                        </a:lnTo>
                        <a:lnTo>
                          <a:pt x="0" y="248"/>
                        </a:lnTo>
                        <a:lnTo>
                          <a:pt x="1" y="253"/>
                        </a:lnTo>
                        <a:lnTo>
                          <a:pt x="1" y="253"/>
                        </a:lnTo>
                        <a:lnTo>
                          <a:pt x="3" y="257"/>
                        </a:lnTo>
                        <a:lnTo>
                          <a:pt x="6" y="261"/>
                        </a:lnTo>
                        <a:lnTo>
                          <a:pt x="14" y="265"/>
                        </a:lnTo>
                        <a:lnTo>
                          <a:pt x="22" y="267"/>
                        </a:lnTo>
                        <a:lnTo>
                          <a:pt x="30" y="267"/>
                        </a:lnTo>
                        <a:lnTo>
                          <a:pt x="30" y="267"/>
                        </a:lnTo>
                        <a:lnTo>
                          <a:pt x="28" y="272"/>
                        </a:lnTo>
                        <a:lnTo>
                          <a:pt x="28" y="272"/>
                        </a:lnTo>
                        <a:lnTo>
                          <a:pt x="28" y="278"/>
                        </a:lnTo>
                        <a:lnTo>
                          <a:pt x="27" y="285"/>
                        </a:lnTo>
                        <a:lnTo>
                          <a:pt x="27" y="285"/>
                        </a:lnTo>
                        <a:lnTo>
                          <a:pt x="27" y="289"/>
                        </a:lnTo>
                        <a:lnTo>
                          <a:pt x="28" y="293"/>
                        </a:lnTo>
                        <a:lnTo>
                          <a:pt x="32" y="297"/>
                        </a:lnTo>
                        <a:lnTo>
                          <a:pt x="35" y="301"/>
                        </a:lnTo>
                        <a:lnTo>
                          <a:pt x="35" y="301"/>
                        </a:lnTo>
                        <a:lnTo>
                          <a:pt x="33" y="307"/>
                        </a:lnTo>
                        <a:lnTo>
                          <a:pt x="35" y="312"/>
                        </a:lnTo>
                        <a:lnTo>
                          <a:pt x="36" y="318"/>
                        </a:lnTo>
                        <a:lnTo>
                          <a:pt x="41" y="323"/>
                        </a:lnTo>
                        <a:lnTo>
                          <a:pt x="41" y="323"/>
                        </a:lnTo>
                        <a:lnTo>
                          <a:pt x="41" y="339"/>
                        </a:lnTo>
                        <a:lnTo>
                          <a:pt x="41" y="339"/>
                        </a:lnTo>
                        <a:lnTo>
                          <a:pt x="43" y="350"/>
                        </a:lnTo>
                        <a:lnTo>
                          <a:pt x="47" y="360"/>
                        </a:lnTo>
                        <a:lnTo>
                          <a:pt x="52" y="366"/>
                        </a:lnTo>
                        <a:lnTo>
                          <a:pt x="60" y="372"/>
                        </a:lnTo>
                        <a:lnTo>
                          <a:pt x="68" y="377"/>
                        </a:lnTo>
                        <a:lnTo>
                          <a:pt x="78" y="380"/>
                        </a:lnTo>
                        <a:lnTo>
                          <a:pt x="87" y="382"/>
                        </a:lnTo>
                        <a:lnTo>
                          <a:pt x="97" y="380"/>
                        </a:lnTo>
                        <a:lnTo>
                          <a:pt x="99" y="380"/>
                        </a:lnTo>
                        <a:lnTo>
                          <a:pt x="99" y="380"/>
                        </a:lnTo>
                        <a:lnTo>
                          <a:pt x="115" y="379"/>
                        </a:lnTo>
                        <a:lnTo>
                          <a:pt x="115" y="379"/>
                        </a:lnTo>
                        <a:lnTo>
                          <a:pt x="121" y="380"/>
                        </a:lnTo>
                        <a:lnTo>
                          <a:pt x="124" y="382"/>
                        </a:lnTo>
                        <a:lnTo>
                          <a:pt x="124" y="382"/>
                        </a:lnTo>
                        <a:lnTo>
                          <a:pt x="132" y="392"/>
                        </a:lnTo>
                        <a:lnTo>
                          <a:pt x="132" y="392"/>
                        </a:lnTo>
                        <a:lnTo>
                          <a:pt x="137" y="398"/>
                        </a:lnTo>
                        <a:lnTo>
                          <a:pt x="142" y="404"/>
                        </a:lnTo>
                        <a:lnTo>
                          <a:pt x="143" y="414"/>
                        </a:lnTo>
                        <a:lnTo>
                          <a:pt x="145" y="428"/>
                        </a:lnTo>
                        <a:lnTo>
                          <a:pt x="145" y="428"/>
                        </a:lnTo>
                        <a:lnTo>
                          <a:pt x="147" y="449"/>
                        </a:lnTo>
                        <a:lnTo>
                          <a:pt x="148" y="459"/>
                        </a:lnTo>
                        <a:lnTo>
                          <a:pt x="150" y="462"/>
                        </a:lnTo>
                        <a:lnTo>
                          <a:pt x="150" y="462"/>
                        </a:lnTo>
                        <a:lnTo>
                          <a:pt x="153" y="467"/>
                        </a:lnTo>
                        <a:lnTo>
                          <a:pt x="158" y="468"/>
                        </a:lnTo>
                        <a:lnTo>
                          <a:pt x="158" y="468"/>
                        </a:lnTo>
                        <a:lnTo>
                          <a:pt x="161" y="467"/>
                        </a:lnTo>
                        <a:lnTo>
                          <a:pt x="322" y="420"/>
                        </a:lnTo>
                        <a:lnTo>
                          <a:pt x="322" y="420"/>
                        </a:lnTo>
                        <a:lnTo>
                          <a:pt x="325" y="419"/>
                        </a:lnTo>
                        <a:lnTo>
                          <a:pt x="327" y="416"/>
                        </a:lnTo>
                        <a:lnTo>
                          <a:pt x="329" y="412"/>
                        </a:lnTo>
                        <a:lnTo>
                          <a:pt x="329" y="409"/>
                        </a:lnTo>
                        <a:lnTo>
                          <a:pt x="329" y="409"/>
                        </a:lnTo>
                        <a:lnTo>
                          <a:pt x="329" y="396"/>
                        </a:lnTo>
                        <a:lnTo>
                          <a:pt x="327" y="382"/>
                        </a:lnTo>
                        <a:lnTo>
                          <a:pt x="329" y="368"/>
                        </a:lnTo>
                        <a:lnTo>
                          <a:pt x="330" y="350"/>
                        </a:lnTo>
                        <a:lnTo>
                          <a:pt x="333" y="334"/>
                        </a:lnTo>
                        <a:lnTo>
                          <a:pt x="338" y="317"/>
                        </a:lnTo>
                        <a:lnTo>
                          <a:pt x="345" y="299"/>
                        </a:lnTo>
                        <a:lnTo>
                          <a:pt x="353" y="283"/>
                        </a:lnTo>
                        <a:lnTo>
                          <a:pt x="353" y="283"/>
                        </a:lnTo>
                        <a:lnTo>
                          <a:pt x="370" y="254"/>
                        </a:lnTo>
                        <a:lnTo>
                          <a:pt x="370" y="254"/>
                        </a:lnTo>
                        <a:lnTo>
                          <a:pt x="386" y="222"/>
                        </a:lnTo>
                        <a:lnTo>
                          <a:pt x="393" y="210"/>
                        </a:lnTo>
                        <a:lnTo>
                          <a:pt x="396" y="197"/>
                        </a:lnTo>
                        <a:lnTo>
                          <a:pt x="397" y="182"/>
                        </a:lnTo>
                        <a:lnTo>
                          <a:pt x="397" y="165"/>
                        </a:lnTo>
                        <a:lnTo>
                          <a:pt x="396" y="144"/>
                        </a:lnTo>
                        <a:lnTo>
                          <a:pt x="391" y="117"/>
                        </a:lnTo>
                        <a:lnTo>
                          <a:pt x="391" y="117"/>
                        </a:lnTo>
                        <a:close/>
                        <a:moveTo>
                          <a:pt x="353" y="245"/>
                        </a:moveTo>
                        <a:lnTo>
                          <a:pt x="353" y="245"/>
                        </a:lnTo>
                        <a:lnTo>
                          <a:pt x="337" y="273"/>
                        </a:lnTo>
                        <a:lnTo>
                          <a:pt x="337" y="273"/>
                        </a:lnTo>
                        <a:lnTo>
                          <a:pt x="329" y="291"/>
                        </a:lnTo>
                        <a:lnTo>
                          <a:pt x="321" y="307"/>
                        </a:lnTo>
                        <a:lnTo>
                          <a:pt x="316" y="325"/>
                        </a:lnTo>
                        <a:lnTo>
                          <a:pt x="313" y="342"/>
                        </a:lnTo>
                        <a:lnTo>
                          <a:pt x="309" y="358"/>
                        </a:lnTo>
                        <a:lnTo>
                          <a:pt x="309" y="376"/>
                        </a:lnTo>
                        <a:lnTo>
                          <a:pt x="309" y="403"/>
                        </a:lnTo>
                        <a:lnTo>
                          <a:pt x="164" y="446"/>
                        </a:lnTo>
                        <a:lnTo>
                          <a:pt x="164" y="446"/>
                        </a:lnTo>
                        <a:lnTo>
                          <a:pt x="164" y="428"/>
                        </a:lnTo>
                        <a:lnTo>
                          <a:pt x="164" y="428"/>
                        </a:lnTo>
                        <a:lnTo>
                          <a:pt x="163" y="411"/>
                        </a:lnTo>
                        <a:lnTo>
                          <a:pt x="159" y="398"/>
                        </a:lnTo>
                        <a:lnTo>
                          <a:pt x="153" y="388"/>
                        </a:lnTo>
                        <a:lnTo>
                          <a:pt x="147" y="379"/>
                        </a:lnTo>
                        <a:lnTo>
                          <a:pt x="147" y="379"/>
                        </a:lnTo>
                        <a:lnTo>
                          <a:pt x="139" y="371"/>
                        </a:lnTo>
                        <a:lnTo>
                          <a:pt x="139" y="371"/>
                        </a:lnTo>
                        <a:lnTo>
                          <a:pt x="134" y="364"/>
                        </a:lnTo>
                        <a:lnTo>
                          <a:pt x="127" y="361"/>
                        </a:lnTo>
                        <a:lnTo>
                          <a:pt x="121" y="360"/>
                        </a:lnTo>
                        <a:lnTo>
                          <a:pt x="115" y="360"/>
                        </a:lnTo>
                        <a:lnTo>
                          <a:pt x="115" y="360"/>
                        </a:lnTo>
                        <a:lnTo>
                          <a:pt x="105" y="360"/>
                        </a:lnTo>
                        <a:lnTo>
                          <a:pt x="97" y="361"/>
                        </a:lnTo>
                        <a:lnTo>
                          <a:pt x="94" y="363"/>
                        </a:lnTo>
                        <a:lnTo>
                          <a:pt x="94" y="363"/>
                        </a:lnTo>
                        <a:lnTo>
                          <a:pt x="83" y="361"/>
                        </a:lnTo>
                        <a:lnTo>
                          <a:pt x="76" y="361"/>
                        </a:lnTo>
                        <a:lnTo>
                          <a:pt x="71" y="358"/>
                        </a:lnTo>
                        <a:lnTo>
                          <a:pt x="67" y="355"/>
                        </a:lnTo>
                        <a:lnTo>
                          <a:pt x="63" y="350"/>
                        </a:lnTo>
                        <a:lnTo>
                          <a:pt x="62" y="345"/>
                        </a:lnTo>
                        <a:lnTo>
                          <a:pt x="60" y="339"/>
                        </a:lnTo>
                        <a:lnTo>
                          <a:pt x="60" y="339"/>
                        </a:lnTo>
                        <a:lnTo>
                          <a:pt x="60" y="328"/>
                        </a:lnTo>
                        <a:lnTo>
                          <a:pt x="60" y="320"/>
                        </a:lnTo>
                        <a:lnTo>
                          <a:pt x="57" y="315"/>
                        </a:lnTo>
                        <a:lnTo>
                          <a:pt x="54" y="310"/>
                        </a:lnTo>
                        <a:lnTo>
                          <a:pt x="54" y="310"/>
                        </a:lnTo>
                        <a:lnTo>
                          <a:pt x="52" y="307"/>
                        </a:lnTo>
                        <a:lnTo>
                          <a:pt x="54" y="304"/>
                        </a:lnTo>
                        <a:lnTo>
                          <a:pt x="54" y="304"/>
                        </a:lnTo>
                        <a:lnTo>
                          <a:pt x="55" y="301"/>
                        </a:lnTo>
                        <a:lnTo>
                          <a:pt x="55" y="301"/>
                        </a:lnTo>
                        <a:lnTo>
                          <a:pt x="57" y="297"/>
                        </a:lnTo>
                        <a:lnTo>
                          <a:pt x="57" y="293"/>
                        </a:lnTo>
                        <a:lnTo>
                          <a:pt x="57" y="293"/>
                        </a:lnTo>
                        <a:lnTo>
                          <a:pt x="54" y="289"/>
                        </a:lnTo>
                        <a:lnTo>
                          <a:pt x="51" y="288"/>
                        </a:lnTo>
                        <a:lnTo>
                          <a:pt x="51" y="288"/>
                        </a:lnTo>
                        <a:lnTo>
                          <a:pt x="46" y="286"/>
                        </a:lnTo>
                        <a:lnTo>
                          <a:pt x="46" y="285"/>
                        </a:lnTo>
                        <a:lnTo>
                          <a:pt x="46" y="285"/>
                        </a:lnTo>
                        <a:lnTo>
                          <a:pt x="47" y="278"/>
                        </a:lnTo>
                        <a:lnTo>
                          <a:pt x="47" y="278"/>
                        </a:lnTo>
                        <a:lnTo>
                          <a:pt x="49" y="270"/>
                        </a:lnTo>
                        <a:lnTo>
                          <a:pt x="51" y="259"/>
                        </a:lnTo>
                        <a:lnTo>
                          <a:pt x="51" y="259"/>
                        </a:lnTo>
                        <a:lnTo>
                          <a:pt x="51" y="256"/>
                        </a:lnTo>
                        <a:lnTo>
                          <a:pt x="49" y="253"/>
                        </a:lnTo>
                        <a:lnTo>
                          <a:pt x="46" y="249"/>
                        </a:lnTo>
                        <a:lnTo>
                          <a:pt x="43" y="249"/>
                        </a:lnTo>
                        <a:lnTo>
                          <a:pt x="43" y="249"/>
                        </a:lnTo>
                        <a:lnTo>
                          <a:pt x="32" y="248"/>
                        </a:lnTo>
                        <a:lnTo>
                          <a:pt x="32" y="248"/>
                        </a:lnTo>
                        <a:lnTo>
                          <a:pt x="22" y="248"/>
                        </a:lnTo>
                        <a:lnTo>
                          <a:pt x="20" y="246"/>
                        </a:lnTo>
                        <a:lnTo>
                          <a:pt x="19" y="246"/>
                        </a:lnTo>
                        <a:lnTo>
                          <a:pt x="19" y="246"/>
                        </a:lnTo>
                        <a:lnTo>
                          <a:pt x="20" y="241"/>
                        </a:lnTo>
                        <a:lnTo>
                          <a:pt x="25" y="235"/>
                        </a:lnTo>
                        <a:lnTo>
                          <a:pt x="25" y="235"/>
                        </a:lnTo>
                        <a:lnTo>
                          <a:pt x="35" y="222"/>
                        </a:lnTo>
                        <a:lnTo>
                          <a:pt x="41" y="210"/>
                        </a:lnTo>
                        <a:lnTo>
                          <a:pt x="47" y="194"/>
                        </a:lnTo>
                        <a:lnTo>
                          <a:pt x="52" y="179"/>
                        </a:lnTo>
                        <a:lnTo>
                          <a:pt x="57" y="154"/>
                        </a:lnTo>
                        <a:lnTo>
                          <a:pt x="59" y="142"/>
                        </a:lnTo>
                        <a:lnTo>
                          <a:pt x="59" y="142"/>
                        </a:lnTo>
                        <a:lnTo>
                          <a:pt x="62" y="122"/>
                        </a:lnTo>
                        <a:lnTo>
                          <a:pt x="67" y="104"/>
                        </a:lnTo>
                        <a:lnTo>
                          <a:pt x="75" y="88"/>
                        </a:lnTo>
                        <a:lnTo>
                          <a:pt x="83" y="75"/>
                        </a:lnTo>
                        <a:lnTo>
                          <a:pt x="94" y="64"/>
                        </a:lnTo>
                        <a:lnTo>
                          <a:pt x="105" y="53"/>
                        </a:lnTo>
                        <a:lnTo>
                          <a:pt x="116" y="45"/>
                        </a:lnTo>
                        <a:lnTo>
                          <a:pt x="129" y="39"/>
                        </a:lnTo>
                        <a:lnTo>
                          <a:pt x="143" y="32"/>
                        </a:lnTo>
                        <a:lnTo>
                          <a:pt x="156" y="29"/>
                        </a:lnTo>
                        <a:lnTo>
                          <a:pt x="182" y="23"/>
                        </a:lnTo>
                        <a:lnTo>
                          <a:pt x="202" y="21"/>
                        </a:lnTo>
                        <a:lnTo>
                          <a:pt x="220" y="19"/>
                        </a:lnTo>
                        <a:lnTo>
                          <a:pt x="226" y="19"/>
                        </a:lnTo>
                        <a:lnTo>
                          <a:pt x="226" y="19"/>
                        </a:lnTo>
                        <a:lnTo>
                          <a:pt x="238" y="21"/>
                        </a:lnTo>
                        <a:lnTo>
                          <a:pt x="255" y="24"/>
                        </a:lnTo>
                        <a:lnTo>
                          <a:pt x="278" y="31"/>
                        </a:lnTo>
                        <a:lnTo>
                          <a:pt x="301" y="39"/>
                        </a:lnTo>
                        <a:lnTo>
                          <a:pt x="314" y="45"/>
                        </a:lnTo>
                        <a:lnTo>
                          <a:pt x="325" y="53"/>
                        </a:lnTo>
                        <a:lnTo>
                          <a:pt x="337" y="61"/>
                        </a:lnTo>
                        <a:lnTo>
                          <a:pt x="348" y="71"/>
                        </a:lnTo>
                        <a:lnTo>
                          <a:pt x="356" y="80"/>
                        </a:lnTo>
                        <a:lnTo>
                          <a:pt x="364" y="93"/>
                        </a:lnTo>
                        <a:lnTo>
                          <a:pt x="369" y="106"/>
                        </a:lnTo>
                        <a:lnTo>
                          <a:pt x="373" y="120"/>
                        </a:lnTo>
                        <a:lnTo>
                          <a:pt x="373" y="120"/>
                        </a:lnTo>
                        <a:lnTo>
                          <a:pt x="378" y="163"/>
                        </a:lnTo>
                        <a:lnTo>
                          <a:pt x="378" y="179"/>
                        </a:lnTo>
                        <a:lnTo>
                          <a:pt x="377" y="192"/>
                        </a:lnTo>
                        <a:lnTo>
                          <a:pt x="373" y="203"/>
                        </a:lnTo>
                        <a:lnTo>
                          <a:pt x="369" y="216"/>
                        </a:lnTo>
                        <a:lnTo>
                          <a:pt x="353" y="245"/>
                        </a:lnTo>
                        <a:lnTo>
                          <a:pt x="353" y="2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grpSp>
              <p:nvGrpSpPr>
                <p:cNvPr id="21" name="Group 20"/>
                <p:cNvGrpSpPr/>
                <p:nvPr/>
              </p:nvGrpSpPr>
              <p:grpSpPr>
                <a:xfrm>
                  <a:off x="-1877026" y="4926720"/>
                  <a:ext cx="543301" cy="555268"/>
                  <a:chOff x="5864226" y="2549525"/>
                  <a:chExt cx="360363" cy="368300"/>
                </a:xfrm>
                <a:solidFill>
                  <a:schemeClr val="accent1"/>
                </a:solidFill>
              </p:grpSpPr>
              <p:sp>
                <p:nvSpPr>
                  <p:cNvPr id="22" name="Freeform 72"/>
                  <p:cNvSpPr>
                    <a:spLocks/>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3"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sp>
              <p:nvSpPr>
                <p:cNvPr id="24" name="Rectangle 23"/>
                <p:cNvSpPr/>
                <p:nvPr/>
              </p:nvSpPr>
              <p:spPr bwMode="auto">
                <a:xfrm>
                  <a:off x="-2123037" y="-299405"/>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Get started for free at </a:t>
                  </a: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hlinkClick r:id="rId6"/>
                    </a:rPr>
                    <a:t>http://</a:t>
                  </a:r>
                  <a:r>
                    <a:rPr kumimoji="0" lang="en-US" sz="2000" b="0" i="0" u="none" strike="noStrike" kern="1200" cap="none" spc="-98" normalizeH="0" baseline="0" noProof="0">
                      <a:ln>
                        <a:noFill/>
                      </a:ln>
                      <a:gradFill>
                        <a:gsLst>
                          <a:gs pos="93333">
                            <a:prstClr val="white"/>
                          </a:gs>
                          <a:gs pos="78667">
                            <a:prstClr val="white"/>
                          </a:gs>
                        </a:gsLst>
                        <a:lin ang="5400000" scaled="0"/>
                      </a:gradFill>
                      <a:effectLst/>
                      <a:uLnTx/>
                      <a:uFillTx/>
                      <a:latin typeface="Segoe UI"/>
                      <a:ea typeface="+mn-ea"/>
                      <a:cs typeface="+mn-cs"/>
                      <a:hlinkClick r:id="rId6"/>
                    </a:rPr>
                    <a:t>azure.com/Cognitive</a:t>
                  </a:r>
                  <a:r>
                    <a:rPr kumimoji="0" lang="en-US" sz="2000" b="0" i="0" u="none" strike="noStrike" kern="1200" cap="none" spc="-98" normalizeH="0" baseline="0" noProof="0">
                      <a:ln>
                        <a:noFill/>
                      </a:ln>
                      <a:gradFill>
                        <a:gsLst>
                          <a:gs pos="93333">
                            <a:prstClr val="white"/>
                          </a:gs>
                          <a:gs pos="78667">
                            <a:prstClr val="white"/>
                          </a:gs>
                        </a:gsLst>
                        <a:lin ang="5400000" scaled="0"/>
                      </a:gradFill>
                      <a:effectLst/>
                      <a:uLnTx/>
                      <a:uFillTx/>
                      <a:latin typeface="Segoe UI"/>
                      <a:ea typeface="+mn-ea"/>
                      <a:cs typeface="+mn-cs"/>
                    </a:rPr>
                    <a:t> </a:t>
                  </a:r>
                  <a:endPar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endParaRPr>
                </a:p>
              </p:txBody>
            </p:sp>
          </p:grpSp>
          <p:grpSp>
            <p:nvGrpSpPr>
              <p:cNvPr id="27" name="Group 26"/>
              <p:cNvGrpSpPr/>
              <p:nvPr/>
            </p:nvGrpSpPr>
            <p:grpSpPr>
              <a:xfrm>
                <a:off x="918686" y="878292"/>
                <a:ext cx="347246" cy="425294"/>
                <a:chOff x="1230732" y="950786"/>
                <a:chExt cx="243376" cy="298078"/>
              </a:xfrm>
            </p:grpSpPr>
            <p:sp>
              <p:nvSpPr>
                <p:cNvPr id="26" name="Freeform 40"/>
                <p:cNvSpPr>
                  <a:spLocks noEditPoints="1"/>
                </p:cNvSpPr>
                <p:nvPr/>
              </p:nvSpPr>
              <p:spPr bwMode="auto">
                <a:xfrm>
                  <a:off x="1230732" y="950786"/>
                  <a:ext cx="243376" cy="298078"/>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1270548" y="1064419"/>
                  <a:ext cx="173488" cy="9286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84460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C461-AD73-4742-B526-CD846DA26969}"/>
              </a:ext>
            </a:extLst>
          </p:cNvPr>
          <p:cNvSpPr>
            <a:spLocks noGrp="1"/>
          </p:cNvSpPr>
          <p:nvPr>
            <p:ph type="title"/>
          </p:nvPr>
        </p:nvSpPr>
        <p:spPr>
          <a:xfrm>
            <a:off x="269240" y="3895726"/>
            <a:ext cx="3743960" cy="1828800"/>
          </a:xfrm>
        </p:spPr>
        <p:txBody>
          <a:bodyPr/>
          <a:lstStyle/>
          <a:p>
            <a:r>
              <a:rPr lang="en-US"/>
              <a:t>DEVELOPER </a:t>
            </a:r>
            <a:br>
              <a:rPr lang="en-US"/>
            </a:br>
            <a:r>
              <a:rPr lang="en-US"/>
              <a:t>RESOURCES</a:t>
            </a:r>
          </a:p>
        </p:txBody>
      </p:sp>
      <p:sp>
        <p:nvSpPr>
          <p:cNvPr id="35" name="Rectangle 34">
            <a:extLst>
              <a:ext uri="{FF2B5EF4-FFF2-40B4-BE49-F238E27FC236}">
                <a16:creationId xmlns:a16="http://schemas.microsoft.com/office/drawing/2014/main" id="{30330D68-BC54-4596-B072-5EF8EF56ABA9}"/>
              </a:ext>
            </a:extLst>
          </p:cNvPr>
          <p:cNvSpPr/>
          <p:nvPr/>
        </p:nvSpPr>
        <p:spPr bwMode="auto">
          <a:xfrm>
            <a:off x="5334351" y="488"/>
            <a:ext cx="6857650" cy="6855127"/>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Content Placeholder 6">
            <a:extLst>
              <a:ext uri="{FF2B5EF4-FFF2-40B4-BE49-F238E27FC236}">
                <a16:creationId xmlns:a16="http://schemas.microsoft.com/office/drawing/2014/main" id="{DA79D59A-A582-4A1F-B754-8C6238EA5941}"/>
              </a:ext>
            </a:extLst>
          </p:cNvPr>
          <p:cNvSpPr txBox="1">
            <a:spLocks/>
          </p:cNvSpPr>
          <p:nvPr/>
        </p:nvSpPr>
        <p:spPr>
          <a:xfrm>
            <a:off x="5583980" y="344431"/>
            <a:ext cx="6608020" cy="789731"/>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0"/>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Pricing</a:t>
            </a:r>
          </a:p>
          <a:p>
            <a:pPr marL="0"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https://azure.microsoft.com/en-us/pricing/details/cognitive-services/</a:t>
            </a:r>
            <a:endParaRPr lang="en-US" sz="2157" dirty="0">
              <a:gradFill>
                <a:gsLst>
                  <a:gs pos="10909">
                    <a:srgbClr val="3F3F3F"/>
                  </a:gs>
                  <a:gs pos="43000">
                    <a:srgbClr val="3F3F3F"/>
                  </a:gs>
                </a:gsLst>
                <a:lin ang="5400000" scaled="0"/>
              </a:gradFill>
              <a:cs typeface="Segoe UI" panose="020B0502040204020203" pitchFamily="34" charset="0"/>
            </a:endParaRPr>
          </a:p>
        </p:txBody>
      </p:sp>
      <p:sp>
        <p:nvSpPr>
          <p:cNvPr id="37" name="Content Placeholder 6">
            <a:extLst>
              <a:ext uri="{FF2B5EF4-FFF2-40B4-BE49-F238E27FC236}">
                <a16:creationId xmlns:a16="http://schemas.microsoft.com/office/drawing/2014/main" id="{8E9B5726-2527-437A-AE38-7DD58CF3C0E2}"/>
              </a:ext>
            </a:extLst>
          </p:cNvPr>
          <p:cNvSpPr txBox="1">
            <a:spLocks/>
          </p:cNvSpPr>
          <p:nvPr/>
        </p:nvSpPr>
        <p:spPr>
          <a:xfrm>
            <a:off x="5583980" y="1475703"/>
            <a:ext cx="6608020" cy="789015"/>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Documentation</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https://docs.microsoft.com/en-us/azure/#pivot=products&amp;panel=cognitive</a:t>
            </a:r>
          </a:p>
        </p:txBody>
      </p:sp>
      <p:sp>
        <p:nvSpPr>
          <p:cNvPr id="38" name="Content Placeholder 6">
            <a:extLst>
              <a:ext uri="{FF2B5EF4-FFF2-40B4-BE49-F238E27FC236}">
                <a16:creationId xmlns:a16="http://schemas.microsoft.com/office/drawing/2014/main" id="{719CF955-62E4-4604-B2E8-58A0223A96D7}"/>
              </a:ext>
            </a:extLst>
          </p:cNvPr>
          <p:cNvSpPr txBox="1">
            <a:spLocks/>
          </p:cNvSpPr>
          <p:nvPr/>
        </p:nvSpPr>
        <p:spPr>
          <a:xfrm>
            <a:off x="5583980" y="2655730"/>
            <a:ext cx="6608020" cy="1169189"/>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Client</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SDKs</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https://azure.microsoft.com/en-us/resources/samples/?sort=0&amp;term=cognitive+services https://github.com/southwood/project-oxford-python </a:t>
            </a:r>
          </a:p>
        </p:txBody>
      </p:sp>
      <p:sp>
        <p:nvSpPr>
          <p:cNvPr id="39" name="Content Placeholder 6">
            <a:extLst>
              <a:ext uri="{FF2B5EF4-FFF2-40B4-BE49-F238E27FC236}">
                <a16:creationId xmlns:a16="http://schemas.microsoft.com/office/drawing/2014/main" id="{C4CC7AFD-965D-49AE-A4C7-C9482B37B18C}"/>
              </a:ext>
            </a:extLst>
          </p:cNvPr>
          <p:cNvSpPr txBox="1">
            <a:spLocks/>
          </p:cNvSpPr>
          <p:nvPr/>
        </p:nvSpPr>
        <p:spPr>
          <a:xfrm>
            <a:off x="5583980" y="3990417"/>
            <a:ext cx="6608020" cy="1208307"/>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Example</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Code</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https://github.com/jsturtevant/happy-image-tester-django </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https://github.com/Microsoft/Cognitive-Face-Android https://github.com/Microsoft/Cognitive-Samples-IntelligentKiosk</a:t>
            </a:r>
          </a:p>
        </p:txBody>
      </p:sp>
      <p:sp>
        <p:nvSpPr>
          <p:cNvPr id="40" name="Content Placeholder 6">
            <a:extLst>
              <a:ext uri="{FF2B5EF4-FFF2-40B4-BE49-F238E27FC236}">
                <a16:creationId xmlns:a16="http://schemas.microsoft.com/office/drawing/2014/main" id="{643398A0-B78D-49F7-A324-109FCE55B877}"/>
              </a:ext>
            </a:extLst>
          </p:cNvPr>
          <p:cNvSpPr txBox="1">
            <a:spLocks/>
          </p:cNvSpPr>
          <p:nvPr/>
        </p:nvSpPr>
        <p:spPr>
          <a:xfrm>
            <a:off x="5583980" y="5380884"/>
            <a:ext cx="6608020" cy="1016818"/>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Join</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Our</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Community</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https://stackoverflow.com/questions/tagged/microsoft-cognitive</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https://cognitive.uservoice.com/</a:t>
            </a:r>
          </a:p>
        </p:txBody>
      </p:sp>
      <p:cxnSp>
        <p:nvCxnSpPr>
          <p:cNvPr id="41" name="Straight Connector 40">
            <a:extLst>
              <a:ext uri="{FF2B5EF4-FFF2-40B4-BE49-F238E27FC236}">
                <a16:creationId xmlns:a16="http://schemas.microsoft.com/office/drawing/2014/main" id="{13754B26-051F-44EC-9B4A-7EE02F2B7BB5}"/>
              </a:ext>
            </a:extLst>
          </p:cNvPr>
          <p:cNvCxnSpPr>
            <a:cxnSpLocks/>
          </p:cNvCxnSpPr>
          <p:nvPr/>
        </p:nvCxnSpPr>
        <p:spPr>
          <a:xfrm>
            <a:off x="5313186" y="1289098"/>
            <a:ext cx="6881928" cy="0"/>
          </a:xfrm>
          <a:prstGeom prst="line">
            <a:avLst/>
          </a:prstGeom>
          <a:noFill/>
          <a:ln w="25400" cap="flat" cmpd="sng" algn="ctr">
            <a:solidFill>
              <a:sysClr val="window" lastClr="FFFFFF"/>
            </a:solidFill>
            <a:prstDash val="solid"/>
            <a:headEnd type="none"/>
            <a:tailEnd type="none"/>
          </a:ln>
          <a:effectLst/>
        </p:spPr>
      </p:cxnSp>
      <p:cxnSp>
        <p:nvCxnSpPr>
          <p:cNvPr id="42" name="Straight Connector 41">
            <a:extLst>
              <a:ext uri="{FF2B5EF4-FFF2-40B4-BE49-F238E27FC236}">
                <a16:creationId xmlns:a16="http://schemas.microsoft.com/office/drawing/2014/main" id="{7A4DC865-47A1-48D1-9DAD-B91242B2113B}"/>
              </a:ext>
            </a:extLst>
          </p:cNvPr>
          <p:cNvCxnSpPr>
            <a:cxnSpLocks/>
          </p:cNvCxnSpPr>
          <p:nvPr/>
        </p:nvCxnSpPr>
        <p:spPr>
          <a:xfrm>
            <a:off x="5313186" y="2484331"/>
            <a:ext cx="6881928" cy="0"/>
          </a:xfrm>
          <a:prstGeom prst="line">
            <a:avLst/>
          </a:prstGeom>
          <a:noFill/>
          <a:ln w="25400" cap="flat" cmpd="sng" algn="ctr">
            <a:solidFill>
              <a:sysClr val="window" lastClr="FFFFFF"/>
            </a:solidFill>
            <a:prstDash val="solid"/>
            <a:headEnd type="none"/>
            <a:tailEnd type="none"/>
          </a:ln>
          <a:effectLst/>
        </p:spPr>
      </p:cxnSp>
      <p:cxnSp>
        <p:nvCxnSpPr>
          <p:cNvPr id="43" name="Straight Connector 42">
            <a:extLst>
              <a:ext uri="{FF2B5EF4-FFF2-40B4-BE49-F238E27FC236}">
                <a16:creationId xmlns:a16="http://schemas.microsoft.com/office/drawing/2014/main" id="{CF74AAAA-60D9-4AE7-B35B-DA737A7A9E75}"/>
              </a:ext>
            </a:extLst>
          </p:cNvPr>
          <p:cNvCxnSpPr>
            <a:cxnSpLocks/>
          </p:cNvCxnSpPr>
          <p:nvPr/>
        </p:nvCxnSpPr>
        <p:spPr>
          <a:xfrm>
            <a:off x="5313186" y="3996317"/>
            <a:ext cx="6881928" cy="0"/>
          </a:xfrm>
          <a:prstGeom prst="line">
            <a:avLst/>
          </a:prstGeom>
          <a:noFill/>
          <a:ln w="25400" cap="flat" cmpd="sng" algn="ctr">
            <a:solidFill>
              <a:sysClr val="window" lastClr="FFFFFF"/>
            </a:solidFill>
            <a:prstDash val="solid"/>
            <a:headEnd type="none"/>
            <a:tailEnd type="none"/>
          </a:ln>
          <a:effectLst/>
        </p:spPr>
      </p:cxnSp>
      <p:cxnSp>
        <p:nvCxnSpPr>
          <p:cNvPr id="44" name="Straight Connector 43">
            <a:extLst>
              <a:ext uri="{FF2B5EF4-FFF2-40B4-BE49-F238E27FC236}">
                <a16:creationId xmlns:a16="http://schemas.microsoft.com/office/drawing/2014/main" id="{F2E9428A-BDA0-45B3-8077-D4EF9537B48C}"/>
              </a:ext>
            </a:extLst>
          </p:cNvPr>
          <p:cNvCxnSpPr>
            <a:cxnSpLocks/>
          </p:cNvCxnSpPr>
          <p:nvPr/>
        </p:nvCxnSpPr>
        <p:spPr>
          <a:xfrm>
            <a:off x="5313186" y="5212607"/>
            <a:ext cx="6881928" cy="0"/>
          </a:xfrm>
          <a:prstGeom prst="line">
            <a:avLst/>
          </a:prstGeom>
          <a:noFill/>
          <a:ln w="25400" cap="flat" cmpd="sng" algn="ctr">
            <a:solidFill>
              <a:sysClr val="window" lastClr="FFFFFF"/>
            </a:solidFill>
            <a:prstDash val="solid"/>
            <a:headEnd type="none"/>
            <a:tailEnd type="none"/>
          </a:ln>
          <a:effectLst/>
        </p:spPr>
      </p:cxnSp>
    </p:spTree>
    <p:extLst>
      <p:ext uri="{BB962C8B-B14F-4D97-AF65-F5344CB8AC3E}">
        <p14:creationId xmlns:p14="http://schemas.microsoft.com/office/powerpoint/2010/main" val="155895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12158-72BB-4B60-822D-AA0EA9F999D9}"/>
              </a:ext>
            </a:extLst>
          </p:cNvPr>
          <p:cNvSpPr>
            <a:spLocks noGrp="1"/>
          </p:cNvSpPr>
          <p:nvPr>
            <p:ph type="title"/>
          </p:nvPr>
        </p:nvSpPr>
        <p:spPr>
          <a:xfrm>
            <a:off x="269239" y="2084172"/>
            <a:ext cx="11653523" cy="1162178"/>
          </a:xfrm>
        </p:spPr>
        <p:txBody>
          <a:bodyPr/>
          <a:lstStyle/>
          <a:p>
            <a:r>
              <a:rPr lang="en-US" dirty="0"/>
              <a:t>Q&amp;A – Thank you</a:t>
            </a:r>
          </a:p>
        </p:txBody>
      </p:sp>
    </p:spTree>
    <p:extLst>
      <p:ext uri="{BB962C8B-B14F-4D97-AF65-F5344CB8AC3E}">
        <p14:creationId xmlns:p14="http://schemas.microsoft.com/office/powerpoint/2010/main" val="39839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71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96220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4554" t="4554"/>
          <a:stretch/>
        </p:blipFill>
        <p:spPr>
          <a:xfrm>
            <a:off x="1017" y="1669"/>
            <a:ext cx="12189966" cy="6854662"/>
          </a:xfrm>
          <a:prstGeom prst="rect">
            <a:avLst/>
          </a:prstGeom>
        </p:spPr>
      </p:pic>
      <p:sp>
        <p:nvSpPr>
          <p:cNvPr id="7" name="Rectangle 6"/>
          <p:cNvSpPr/>
          <p:nvPr/>
        </p:nvSpPr>
        <p:spPr bwMode="auto">
          <a:xfrm>
            <a:off x="1017" y="-17246"/>
            <a:ext cx="5637783"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470"/>
              </a:spcAft>
              <a:buClrTx/>
              <a:buSzTx/>
              <a:buFontTx/>
              <a:buNone/>
              <a:tabLst/>
              <a:defRPr/>
            </a:pPr>
            <a:endParaRPr kumimoji="0" lang="en-US" sz="1568" b="0" i="1"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idx="4294967295"/>
          </p:nvPr>
        </p:nvSpPr>
        <p:spPr>
          <a:xfrm>
            <a:off x="273969" y="2532062"/>
            <a:ext cx="5602288" cy="1793875"/>
          </a:xfrm>
        </p:spPr>
        <p:txBody>
          <a:bodyPr lIns="182880" rIns="182880" anchor="t">
            <a:noAutofit/>
          </a:bodyPr>
          <a:lstStyle/>
          <a:p>
            <a:r>
              <a:rPr lang="en-US" sz="4800" spc="-98">
                <a:solidFill>
                  <a:schemeClr val="bg1"/>
                </a:solidFill>
              </a:rPr>
              <a:t>Microsoft </a:t>
            </a:r>
            <a:br>
              <a:rPr lang="en-US" sz="4800" spc="-98">
                <a:solidFill>
                  <a:schemeClr val="bg1"/>
                </a:solidFill>
              </a:rPr>
            </a:br>
            <a:r>
              <a:rPr lang="en-US" sz="4800" spc="-98">
                <a:solidFill>
                  <a:schemeClr val="bg1"/>
                </a:solidFill>
              </a:rPr>
              <a:t>Cognitive Services</a:t>
            </a:r>
          </a:p>
        </p:txBody>
      </p:sp>
      <p:sp>
        <p:nvSpPr>
          <p:cNvPr id="3" name="Rectangle 2"/>
          <p:cNvSpPr/>
          <p:nvPr/>
        </p:nvSpPr>
        <p:spPr>
          <a:xfrm>
            <a:off x="273969" y="4325937"/>
            <a:ext cx="5976166" cy="584775"/>
          </a:xfrm>
          <a:prstGeom prst="rect">
            <a:avLst/>
          </a:prstGeom>
        </p:spPr>
        <p:txBody>
          <a:bodyPr wrap="square" lIns="182880" rIns="182880" anchor="t">
            <a:spAutoFit/>
          </a:bodyPr>
          <a:lstStyle/>
          <a:p>
            <a:pPr marL="0" marR="0" lvl="0" indent="0" algn="l" defTabSz="913386" rtl="0" eaLnBrk="1" fontAlgn="base" latinLnBrk="0" hangingPunct="1">
              <a:lnSpc>
                <a:spcPct val="100000"/>
              </a:lnSpc>
              <a:spcBef>
                <a:spcPts val="1175"/>
              </a:spcBef>
              <a:spcAft>
                <a:spcPts val="1175"/>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Democratizing intelligence</a:t>
            </a:r>
          </a:p>
        </p:txBody>
      </p:sp>
    </p:spTree>
    <p:extLst>
      <p:ext uri="{BB962C8B-B14F-4D97-AF65-F5344CB8AC3E}">
        <p14:creationId xmlns:p14="http://schemas.microsoft.com/office/powerpoint/2010/main" val="12577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par>
                                <p:cTn id="13" presetID="42" presetClass="path" presetSubtype="0" accel="50000" decel="50000" fill="hold" grpId="1" nodeType="withEffect">
                                  <p:stCondLst>
                                    <p:cond delay="0"/>
                                  </p:stCondLst>
                                  <p:childTnLst>
                                    <p:animMotion origin="layout" path="M -3.54167E-6 0 L -3.54167E-6 -0.03264 " pathEditMode="relative" rAng="0" ptsTypes="AA">
                                      <p:cBhvr>
                                        <p:cTn id="14" dur="500" fill="hold"/>
                                        <p:tgtEl>
                                          <p:spTgt spid="2"/>
                                        </p:tgtEl>
                                        <p:attrNameLst>
                                          <p:attrName>ppt_x</p:attrName>
                                          <p:attrName>ppt_y</p:attrName>
                                        </p:attrNameLst>
                                      </p:cBhvr>
                                      <p:rCtr x="0" y="-1644"/>
                                    </p:animMotion>
                                  </p:childTnLst>
                                </p:cTn>
                              </p:par>
                              <p:par>
                                <p:cTn id="15" presetID="10" presetClass="entr" presetSubtype="0" fill="hold" grpId="0" nodeType="with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37218" t="1437"/>
          <a:stretch/>
        </p:blipFill>
        <p:spPr>
          <a:xfrm>
            <a:off x="5638802" y="487"/>
            <a:ext cx="6553199" cy="6857027"/>
          </a:xfrm>
          <a:prstGeom prst="rect">
            <a:avLst/>
          </a:prstGeom>
        </p:spPr>
      </p:pic>
      <p:sp>
        <p:nvSpPr>
          <p:cNvPr id="5" name="Text Placeholder 4"/>
          <p:cNvSpPr>
            <a:spLocks noGrp="1"/>
          </p:cNvSpPr>
          <p:nvPr>
            <p:ph type="body" sz="quarter" idx="11"/>
          </p:nvPr>
        </p:nvSpPr>
        <p:spPr>
          <a:xfrm>
            <a:off x="269240" y="2514600"/>
            <a:ext cx="5378548" cy="1045977"/>
          </a:xfrm>
        </p:spPr>
        <p:txBody>
          <a:bodyPr/>
          <a:lstStyle/>
          <a:p>
            <a:r>
              <a:rPr lang="en-US"/>
              <a:t>APIs in action</a:t>
            </a:r>
          </a:p>
        </p:txBody>
      </p:sp>
      <p:sp>
        <p:nvSpPr>
          <p:cNvPr id="6" name="Rectangle 5">
            <a:extLst>
              <a:ext uri="{FF2B5EF4-FFF2-40B4-BE49-F238E27FC236}">
                <a16:creationId xmlns:a16="http://schemas.microsoft.com/office/drawing/2014/main" id="{95704200-EC18-4AA2-96DD-5EE71C6D319A}"/>
              </a:ext>
            </a:extLst>
          </p:cNvPr>
          <p:cNvSpPr/>
          <p:nvPr/>
        </p:nvSpPr>
        <p:spPr>
          <a:xfrm>
            <a:off x="273969" y="4325937"/>
            <a:ext cx="5976166" cy="584775"/>
          </a:xfrm>
          <a:prstGeom prst="rect">
            <a:avLst/>
          </a:prstGeom>
        </p:spPr>
        <p:txBody>
          <a:bodyPr wrap="square" lIns="182880" rIns="182880" anchor="t">
            <a:spAutoFit/>
          </a:bodyPr>
          <a:lstStyle/>
          <a:p>
            <a:pPr marL="0" marR="0" lvl="0" indent="0" algn="l" defTabSz="913386" rtl="0" eaLnBrk="1" fontAlgn="base" latinLnBrk="0" hangingPunct="1">
              <a:lnSpc>
                <a:spcPct val="100000"/>
              </a:lnSpc>
              <a:spcBef>
                <a:spcPts val="1175"/>
              </a:spcBef>
              <a:spcAft>
                <a:spcPts val="1175"/>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&lt;Insert demo title&gt;</a:t>
            </a:r>
          </a:p>
        </p:txBody>
      </p:sp>
    </p:spTree>
    <p:extLst>
      <p:ext uri="{BB962C8B-B14F-4D97-AF65-F5344CB8AC3E}">
        <p14:creationId xmlns:p14="http://schemas.microsoft.com/office/powerpoint/2010/main" val="32052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1.81516E-6 0 L 0.06587 0 " pathEditMode="relative" rAng="0" ptsTypes="AA">
                                      <p:cBhvr>
                                        <p:cTn id="9" dur="750" spd="-100000" fill="hold"/>
                                        <p:tgtEl>
                                          <p:spTgt spid="3"/>
                                        </p:tgtEl>
                                        <p:attrNameLst>
                                          <p:attrName>ppt_x</p:attrName>
                                          <p:attrName>ppt_y</p:attrName>
                                        </p:attrNameLst>
                                      </p:cBhvr>
                                      <p:rCtr x="3293"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par>
                                <p:cTn id="14" presetID="42" presetClass="path" presetSubtype="0" accel="50000" decel="50000" fill="hold" grpId="1" nodeType="withEffect">
                                  <p:stCondLst>
                                    <p:cond delay="0"/>
                                  </p:stCondLst>
                                  <p:childTnLst>
                                    <p:animMotion origin="layout" path="M 1.66667E-6 -4.07407E-6 L 1.66667E-6 -0.03263 " pathEditMode="relative" rAng="0" ptsTypes="AA">
                                      <p:cBhvr>
                                        <p:cTn id="15" dur="500" fill="hold"/>
                                        <p:tgtEl>
                                          <p:spTgt spid="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51361" y="2316276"/>
            <a:ext cx="7440640" cy="2241062"/>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51361" y="4632660"/>
            <a:ext cx="7440640" cy="2241062"/>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6323" y="-107"/>
            <a:ext cx="7435677" cy="2241062"/>
          </a:xfrm>
          <a:prstGeom prst="rect">
            <a:avLst/>
          </a:prstGeom>
        </p:spPr>
      </p:pic>
      <p:sp>
        <p:nvSpPr>
          <p:cNvPr id="14" name="Rectangle 13"/>
          <p:cNvSpPr/>
          <p:nvPr/>
        </p:nvSpPr>
        <p:spPr bwMode="auto">
          <a:xfrm>
            <a:off x="4751363" y="487"/>
            <a:ext cx="6125569" cy="2240468"/>
          </a:xfrm>
          <a:prstGeom prst="rect">
            <a:avLst/>
          </a:prstGeom>
          <a:gradFill>
            <a:gsLst>
              <a:gs pos="0">
                <a:schemeClr val="accent1">
                  <a:alpha val="0"/>
                </a:schemeClr>
              </a:gs>
              <a:gs pos="100000">
                <a:schemeClr val="accent1">
                  <a:alpha val="74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294" b="0" i="0" u="none" strike="noStrike" kern="1200" cap="none" spc="50" normalizeH="0" baseline="0" noProof="0">
                <a:ln>
                  <a:noFill/>
                </a:ln>
                <a:solidFill>
                  <a:srgbClr val="EAEAEA"/>
                </a:solidFill>
                <a:effectLst/>
                <a:uLnTx/>
                <a:uFillTx/>
                <a:latin typeface="Segoe UI Light"/>
                <a:ea typeface="Segoe UI" pitchFamily="34" charset="0"/>
                <a:cs typeface="Segoe UI" pitchFamily="34" charset="0"/>
              </a:rPr>
              <a:t>Easy</a:t>
            </a:r>
          </a:p>
        </p:txBody>
      </p:sp>
      <p:sp>
        <p:nvSpPr>
          <p:cNvPr id="15" name="Rectangle 14"/>
          <p:cNvSpPr/>
          <p:nvPr/>
        </p:nvSpPr>
        <p:spPr bwMode="auto">
          <a:xfrm>
            <a:off x="4751361" y="2289195"/>
            <a:ext cx="6125569" cy="2268143"/>
          </a:xfrm>
          <a:prstGeom prst="rect">
            <a:avLst/>
          </a:prstGeom>
          <a:gradFill>
            <a:gsLst>
              <a:gs pos="0">
                <a:schemeClr val="accent1">
                  <a:alpha val="0"/>
                </a:schemeClr>
              </a:gs>
              <a:gs pos="100000">
                <a:schemeClr val="accent1">
                  <a:alpha val="74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294" b="0" i="0" u="none" strike="noStrike" kern="1200" cap="none" spc="50" normalizeH="0" baseline="0" noProof="0">
                <a:ln>
                  <a:noFill/>
                </a:ln>
                <a:solidFill>
                  <a:srgbClr val="EAEAEA"/>
                </a:solidFill>
                <a:effectLst/>
                <a:uLnTx/>
                <a:uFillTx/>
                <a:latin typeface="Segoe UI Light"/>
                <a:ea typeface="Segoe UI" pitchFamily="34" charset="0"/>
                <a:cs typeface="Segoe UI" pitchFamily="34" charset="0"/>
              </a:rPr>
              <a:t>Flexible</a:t>
            </a:r>
          </a:p>
        </p:txBody>
      </p:sp>
      <p:sp>
        <p:nvSpPr>
          <p:cNvPr id="16" name="Rectangle 15"/>
          <p:cNvSpPr/>
          <p:nvPr/>
        </p:nvSpPr>
        <p:spPr bwMode="auto">
          <a:xfrm>
            <a:off x="4756324" y="4632660"/>
            <a:ext cx="6125569" cy="2242972"/>
          </a:xfrm>
          <a:prstGeom prst="rect">
            <a:avLst/>
          </a:prstGeom>
          <a:gradFill>
            <a:gsLst>
              <a:gs pos="0">
                <a:schemeClr val="accent1">
                  <a:alpha val="0"/>
                </a:schemeClr>
              </a:gs>
              <a:gs pos="100000">
                <a:schemeClr val="accent1">
                  <a:alpha val="74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294" b="0" i="0" u="none" strike="noStrike" kern="1200" cap="none" spc="50" normalizeH="0" baseline="0" noProof="0">
                <a:ln>
                  <a:noFill/>
                </a:ln>
                <a:solidFill>
                  <a:srgbClr val="EAEAEA"/>
                </a:solidFill>
                <a:effectLst/>
                <a:uLnTx/>
                <a:uFillTx/>
                <a:latin typeface="Segoe UI Light"/>
                <a:ea typeface="Segoe UI" pitchFamily="34" charset="0"/>
                <a:cs typeface="Segoe UI" pitchFamily="34" charset="0"/>
              </a:rPr>
              <a:t>Quality</a:t>
            </a:r>
          </a:p>
        </p:txBody>
      </p:sp>
      <p:sp>
        <p:nvSpPr>
          <p:cNvPr id="9" name="Rectangle 8"/>
          <p:cNvSpPr/>
          <p:nvPr/>
        </p:nvSpPr>
        <p:spPr>
          <a:xfrm>
            <a:off x="269582" y="2521178"/>
            <a:ext cx="4643504" cy="2730500"/>
          </a:xfrm>
          <a:prstGeom prst="rect">
            <a:avLst/>
          </a:prstGeom>
        </p:spPr>
        <p:txBody>
          <a:bodyPr vert="horz" wrap="square" lIns="182880" tIns="91440" rIns="182880" bIns="91440" rtlCol="0" anchor="t">
            <a:noAutofit/>
          </a:bodyPr>
          <a:lstStyle/>
          <a:p>
            <a:pPr marL="0" marR="0" lvl="0" indent="0" algn="l" defTabSz="914367" rtl="0" eaLnBrk="1" fontAlgn="auto" latinLnBrk="0" hangingPunct="1">
              <a:lnSpc>
                <a:spcPct val="90000"/>
              </a:lnSpc>
              <a:spcBef>
                <a:spcPct val="0"/>
              </a:spcBef>
              <a:spcAft>
                <a:spcPts val="0"/>
              </a:spcAft>
              <a:buClrTx/>
              <a:buSzPct val="90000"/>
              <a:buFontTx/>
              <a:buNone/>
              <a:tabLst/>
              <a:defRPr/>
            </a:pPr>
            <a:r>
              <a:rPr kumimoji="0" lang="en-US" altLang="en-US" sz="5294" b="0" i="0" u="none" strike="noStrike" kern="1200" cap="none" spc="-98" normalizeH="0" baseline="0" noProof="0">
                <a:ln w="3175">
                  <a:noFill/>
                </a:ln>
                <a:gradFill>
                  <a:gsLst>
                    <a:gs pos="1316">
                      <a:srgbClr val="002050"/>
                    </a:gs>
                    <a:gs pos="100000">
                      <a:srgbClr val="002050"/>
                    </a:gs>
                  </a:gsLst>
                  <a:lin ang="10800000" scaled="0"/>
                </a:gradFill>
                <a:effectLst/>
                <a:uLnTx/>
                <a:uFillTx/>
                <a:latin typeface="Segoe UI Light"/>
                <a:ea typeface="+mn-ea"/>
                <a:cs typeface="Segoe UI Semibold" panose="020B0702040204020203" pitchFamily="34" charset="0"/>
              </a:rPr>
              <a:t>Why Microsoft </a:t>
            </a:r>
            <a:br>
              <a:rPr kumimoji="0" lang="en-US" altLang="en-US" sz="5294" b="0" i="0" u="none" strike="noStrike" kern="1200" cap="none" spc="-98" normalizeH="0" baseline="0" noProof="0">
                <a:ln w="3175">
                  <a:noFill/>
                </a:ln>
                <a:gradFill>
                  <a:gsLst>
                    <a:gs pos="1316">
                      <a:srgbClr val="002050"/>
                    </a:gs>
                    <a:gs pos="100000">
                      <a:srgbClr val="002050"/>
                    </a:gs>
                  </a:gsLst>
                  <a:lin ang="10800000" scaled="0"/>
                </a:gradFill>
                <a:effectLst/>
                <a:uLnTx/>
                <a:uFillTx/>
                <a:latin typeface="Segoe UI Light"/>
                <a:ea typeface="+mn-ea"/>
                <a:cs typeface="Segoe UI Semibold" panose="020B0702040204020203" pitchFamily="34" charset="0"/>
              </a:rPr>
            </a:br>
            <a:r>
              <a:rPr kumimoji="0" lang="en-US" altLang="en-US" sz="4200" b="0" i="0" u="none" strike="noStrike" kern="1200" cap="none" spc="-98" normalizeH="0" baseline="0" noProof="0">
                <a:ln w="3175">
                  <a:noFill/>
                </a:ln>
                <a:gradFill>
                  <a:gsLst>
                    <a:gs pos="1316">
                      <a:srgbClr val="002050"/>
                    </a:gs>
                    <a:gs pos="100000">
                      <a:srgbClr val="002050"/>
                    </a:gs>
                  </a:gsLst>
                  <a:lin ang="10800000" scaled="0"/>
                </a:gradFill>
                <a:effectLst/>
                <a:uLnTx/>
                <a:uFillTx/>
                <a:latin typeface="Segoe UI Light"/>
                <a:ea typeface="+mn-ea"/>
                <a:cs typeface="Segoe UI Semibold" panose="020B0702040204020203" pitchFamily="34" charset="0"/>
              </a:rPr>
              <a:t>Cognitive Services? </a:t>
            </a:r>
            <a:endParaRPr kumimoji="0" lang="en-US" sz="4200" b="0" i="0" u="none" strike="noStrike" kern="1200" cap="none" spc="-98" normalizeH="0" baseline="0" noProof="0">
              <a:ln w="3175">
                <a:noFill/>
              </a:ln>
              <a:gradFill>
                <a:gsLst>
                  <a:gs pos="1316">
                    <a:srgbClr val="002050"/>
                  </a:gs>
                  <a:gs pos="100000">
                    <a:srgbClr val="002050"/>
                  </a:gs>
                </a:gsLst>
                <a:lin ang="10800000" scaled="0"/>
              </a:gradFill>
              <a:effectLst/>
              <a:uLnTx/>
              <a:uFillTx/>
              <a:latin typeface="Segoe UI Light"/>
              <a:ea typeface="+mn-ea"/>
              <a:cs typeface="Segoe UI Semibold" panose="020B0702040204020203" pitchFamily="34" charset="0"/>
            </a:endParaRPr>
          </a:p>
        </p:txBody>
      </p:sp>
      <p:sp>
        <p:nvSpPr>
          <p:cNvPr id="19" name="Freeform 18"/>
          <p:cNvSpPr/>
          <p:nvPr/>
        </p:nvSpPr>
        <p:spPr>
          <a:xfrm>
            <a:off x="12116309" y="-5246"/>
            <a:ext cx="75690" cy="65565"/>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12"/>
          <p:cNvSpPr/>
          <p:nvPr/>
        </p:nvSpPr>
        <p:spPr>
          <a:xfrm>
            <a:off x="12116307" y="6786216"/>
            <a:ext cx="75692" cy="65566"/>
          </a:xfrm>
          <a:custGeom>
            <a:avLst/>
            <a:gdLst>
              <a:gd name="connsiteX0" fmla="*/ 77210 w 77210"/>
              <a:gd name="connsiteY0" fmla="*/ 0 h 66881"/>
              <a:gd name="connsiteX1" fmla="*/ 77210 w 77210"/>
              <a:gd name="connsiteY1" fmla="*/ 66881 h 66881"/>
              <a:gd name="connsiteX2" fmla="*/ 0 w 77210"/>
              <a:gd name="connsiteY2" fmla="*/ 66881 h 66881"/>
              <a:gd name="connsiteX3" fmla="*/ 77210 w 77210"/>
              <a:gd name="connsiteY3" fmla="*/ 0 h 66881"/>
            </a:gdLst>
            <a:ahLst/>
            <a:cxnLst>
              <a:cxn ang="0">
                <a:pos x="connsiteX0" y="connsiteY0"/>
              </a:cxn>
              <a:cxn ang="0">
                <a:pos x="connsiteX1" y="connsiteY1"/>
              </a:cxn>
              <a:cxn ang="0">
                <a:pos x="connsiteX2" y="connsiteY2"/>
              </a:cxn>
              <a:cxn ang="0">
                <a:pos x="connsiteX3" y="connsiteY3"/>
              </a:cxn>
            </a:cxnLst>
            <a:rect l="l" t="t" r="r" b="b"/>
            <a:pathLst>
              <a:path w="77210" h="66881">
                <a:moveTo>
                  <a:pt x="77210" y="0"/>
                </a:moveTo>
                <a:lnTo>
                  <a:pt x="77210" y="66881"/>
                </a:lnTo>
                <a:lnTo>
                  <a:pt x="0" y="66881"/>
                </a:lnTo>
                <a:lnTo>
                  <a:pt x="7721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766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p:cNvSpPr/>
          <p:nvPr/>
        </p:nvSpPr>
        <p:spPr bwMode="auto">
          <a:xfrm>
            <a:off x="864" y="1189497"/>
            <a:ext cx="9528649" cy="51125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71" name="Rectangle 170"/>
          <p:cNvSpPr/>
          <p:nvPr/>
        </p:nvSpPr>
        <p:spPr bwMode="auto">
          <a:xfrm>
            <a:off x="866" y="1189497"/>
            <a:ext cx="7277477" cy="51125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70" name="Rectangle 169"/>
          <p:cNvSpPr/>
          <p:nvPr/>
        </p:nvSpPr>
        <p:spPr bwMode="auto">
          <a:xfrm>
            <a:off x="865" y="1189497"/>
            <a:ext cx="5007706" cy="51125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aphicFrame>
        <p:nvGraphicFramePr>
          <p:cNvPr id="3" name="Object 2"/>
          <p:cNvGraphicFramePr>
            <a:graphicFrameLocks noChangeAspect="1"/>
          </p:cNvGraphicFramePr>
          <p:nvPr>
            <p:custDataLst>
              <p:tags r:id="rId2"/>
            </p:custDataLst>
            <p:extLst/>
          </p:nvPr>
        </p:nvGraphicFramePr>
        <p:xfrm>
          <a:off x="2424" y="2531"/>
          <a:ext cx="1556" cy="1556"/>
        </p:xfrm>
        <a:graphic>
          <a:graphicData uri="http://schemas.openxmlformats.org/presentationml/2006/ole">
            <mc:AlternateContent xmlns:mc="http://schemas.openxmlformats.org/markup-compatibility/2006">
              <mc:Choice xmlns:v="urn:schemas-microsoft-com:vml" Requires="v">
                <p:oleObj spid="_x0000_s1028"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2424" y="2531"/>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493993" y="5194620"/>
          <a:ext cx="2139392" cy="1057452"/>
        </p:xfrm>
        <a:graphic>
          <a:graphicData uri="http://schemas.openxmlformats.org/drawingml/2006/table">
            <a:tbl>
              <a:tblPr firstRow="1" bandRow="1"/>
              <a:tblGrid>
                <a:gridCol w="1111393">
                  <a:extLst>
                    <a:ext uri="{9D8B030D-6E8A-4147-A177-3AD203B41FA5}">
                      <a16:colId xmlns:a16="http://schemas.microsoft.com/office/drawing/2014/main" val="20000"/>
                    </a:ext>
                  </a:extLst>
                </a:gridCol>
                <a:gridCol w="1027999">
                  <a:extLst>
                    <a:ext uri="{9D8B030D-6E8A-4147-A177-3AD203B41FA5}">
                      <a16:colId xmlns:a16="http://schemas.microsoft.com/office/drawing/2014/main" val="20001"/>
                    </a:ext>
                  </a:extLst>
                </a:gridCol>
              </a:tblGrid>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137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28" name="Group 27">
            <a:extLst>
              <a:ext uri="{FF2B5EF4-FFF2-40B4-BE49-F238E27FC236}">
                <a16:creationId xmlns:a16="http://schemas.microsoft.com/office/drawing/2014/main" id="{E813D4AA-2BC1-470E-B476-E0BA1692B088}"/>
              </a:ext>
            </a:extLst>
          </p:cNvPr>
          <p:cNvGrpSpPr/>
          <p:nvPr/>
        </p:nvGrpSpPr>
        <p:grpSpPr>
          <a:xfrm>
            <a:off x="1664472" y="5717791"/>
            <a:ext cx="440321" cy="246095"/>
            <a:chOff x="1664472" y="5717791"/>
            <a:chExt cx="440321" cy="246095"/>
          </a:xfrm>
        </p:grpSpPr>
        <p:sp>
          <p:nvSpPr>
            <p:cNvPr id="17" name="Rectangle 16"/>
            <p:cNvSpPr/>
            <p:nvPr/>
          </p:nvSpPr>
          <p:spPr bwMode="auto">
            <a:xfrm>
              <a:off x="1664472" y="571779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81" name="Rectangle 80"/>
            <p:cNvSpPr/>
            <p:nvPr/>
          </p:nvSpPr>
          <p:spPr bwMode="auto">
            <a:xfrm>
              <a:off x="1830226" y="571779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1" name="Rectangle 90"/>
            <p:cNvSpPr/>
            <p:nvPr/>
          </p:nvSpPr>
          <p:spPr bwMode="auto">
            <a:xfrm>
              <a:off x="1995978" y="571779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4" name="Rectangle 103"/>
            <p:cNvSpPr/>
            <p:nvPr/>
          </p:nvSpPr>
          <p:spPr bwMode="auto">
            <a:xfrm>
              <a:off x="1664472" y="585802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70" name="Rectangle 69"/>
          <p:cNvSpPr/>
          <p:nvPr/>
        </p:nvSpPr>
        <p:spPr bwMode="auto">
          <a:xfrm>
            <a:off x="454375" y="1248859"/>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855190"/>
            <a:ext cx="2122117" cy="1239947"/>
          </a:xfrm>
          <a:prstGeom prst="rect">
            <a:avLst/>
          </a:prstGeom>
        </p:spPr>
      </p:pic>
      <p:grpSp>
        <p:nvGrpSpPr>
          <p:cNvPr id="8" name="Group 7">
            <a:extLst>
              <a:ext uri="{FF2B5EF4-FFF2-40B4-BE49-F238E27FC236}">
                <a16:creationId xmlns:a16="http://schemas.microsoft.com/office/drawing/2014/main" id="{C3DB683A-B8D9-4244-845C-1C46D88DF3A6}"/>
              </a:ext>
            </a:extLst>
          </p:cNvPr>
          <p:cNvGrpSpPr/>
          <p:nvPr/>
        </p:nvGrpSpPr>
        <p:grpSpPr>
          <a:xfrm>
            <a:off x="454375" y="1295762"/>
            <a:ext cx="2218629" cy="2507314"/>
            <a:chOff x="454375" y="1295762"/>
            <a:chExt cx="2218629" cy="2507314"/>
          </a:xfrm>
        </p:grpSpPr>
        <p:grpSp>
          <p:nvGrpSpPr>
            <p:cNvPr id="27" name="Group 26">
              <a:extLst>
                <a:ext uri="{FF2B5EF4-FFF2-40B4-BE49-F238E27FC236}">
                  <a16:creationId xmlns:a16="http://schemas.microsoft.com/office/drawing/2014/main" id="{06D175FB-DAA9-418F-8678-627B7D775CDD}"/>
                </a:ext>
              </a:extLst>
            </p:cNvPr>
            <p:cNvGrpSpPr/>
            <p:nvPr/>
          </p:nvGrpSpPr>
          <p:grpSpPr>
            <a:xfrm>
              <a:off x="454375" y="1295762"/>
              <a:ext cx="2218629" cy="2507314"/>
              <a:chOff x="454375" y="1295762"/>
              <a:chExt cx="2218629" cy="2507314"/>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79" name="Oval Callout 6"/>
              <p:cNvSpPr/>
              <p:nvPr/>
            </p:nvSpPr>
            <p:spPr bwMode="auto">
              <a:xfrm>
                <a:off x="1281283" y="1915078"/>
                <a:ext cx="1195365" cy="761180"/>
              </a:xfrm>
              <a:prstGeom prst="wedgeRectCallout">
                <a:avLst>
                  <a:gd name="adj1" fmla="val -60408"/>
                  <a:gd name="adj2" fmla="val -8409"/>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What is in the image?</a:t>
                </a:r>
              </a:p>
            </p:txBody>
          </p:sp>
          <p:sp>
            <p:nvSpPr>
              <p:cNvPr id="80" name="Pentagon 79"/>
              <p:cNvSpPr/>
              <p:nvPr/>
            </p:nvSpPr>
            <p:spPr bwMode="auto">
              <a:xfrm rot="5400000">
                <a:off x="1287563" y="2417635"/>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94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333">
                          <a:prstClr val="white"/>
                        </a:gs>
                        <a:gs pos="13000">
                          <a:prstClr val="white"/>
                        </a:gs>
                      </a:gsLst>
                      <a:lin ang="10800000" scaled="0"/>
                    </a:gradFill>
                    <a:effectLst/>
                    <a:uLnTx/>
                    <a:uFillTx/>
                    <a:latin typeface="Segoe UI"/>
                    <a:ea typeface="Segoe UI" pitchFamily="34" charset="0"/>
                    <a:cs typeface="Segoe UI" pitchFamily="34" charset="0"/>
                  </a:rPr>
                  <a:t>Computer Vision</a:t>
                </a:r>
              </a:p>
            </p:txBody>
          </p:sp>
          <p:grpSp>
            <p:nvGrpSpPr>
              <p:cNvPr id="16" name="Group 15">
                <a:extLst>
                  <a:ext uri="{FF2B5EF4-FFF2-40B4-BE49-F238E27FC236}">
                    <a16:creationId xmlns:a16="http://schemas.microsoft.com/office/drawing/2014/main" id="{68AD1D11-6D02-4952-9FE8-05BA1F2F16A7}"/>
                  </a:ext>
                </a:extLst>
              </p:cNvPr>
              <p:cNvGrpSpPr/>
              <p:nvPr/>
            </p:nvGrpSpPr>
            <p:grpSpPr>
              <a:xfrm>
                <a:off x="622107" y="2111940"/>
                <a:ext cx="348356" cy="973067"/>
                <a:chOff x="622107" y="2111940"/>
                <a:chExt cx="348356" cy="973067"/>
              </a:xfrm>
            </p:grpSpPr>
            <p:sp>
              <p:nvSpPr>
                <p:cNvPr id="93" name="Freeform 745">
                  <a:extLst>
                    <a:ext uri="{FF2B5EF4-FFF2-40B4-BE49-F238E27FC236}">
                      <a16:creationId xmlns:a16="http://schemas.microsoft.com/office/drawing/2014/main" id="{9C2C50F5-0055-4274-9560-0F0702D483BF}"/>
                    </a:ext>
                  </a:extLst>
                </p:cNvPr>
                <p:cNvSpPr>
                  <a:spLocks/>
                </p:cNvSpPr>
                <p:nvPr/>
              </p:nvSpPr>
              <p:spPr bwMode="auto">
                <a:xfrm>
                  <a:off x="622107" y="2376614"/>
                  <a:ext cx="348356" cy="708393"/>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96" name="Oval 746">
                  <a:extLst>
                    <a:ext uri="{FF2B5EF4-FFF2-40B4-BE49-F238E27FC236}">
                      <a16:creationId xmlns:a16="http://schemas.microsoft.com/office/drawing/2014/main" id="{3629AE0A-A79B-490B-A7F1-CF62832C3543}"/>
                    </a:ext>
                  </a:extLst>
                </p:cNvPr>
                <p:cNvSpPr>
                  <a:spLocks noChangeArrowheads="1"/>
                </p:cNvSpPr>
                <p:nvPr/>
              </p:nvSpPr>
              <p:spPr bwMode="auto">
                <a:xfrm>
                  <a:off x="690222" y="2111940"/>
                  <a:ext cx="212127" cy="210181"/>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t="13765"/>
            <a:stretch/>
          </p:blipFill>
          <p:spPr>
            <a:xfrm>
              <a:off x="2123297" y="1316928"/>
              <a:ext cx="530014" cy="457062"/>
            </a:xfrm>
            <a:prstGeom prst="rect">
              <a:avLst/>
            </a:prstGeom>
          </p:spPr>
        </p:pic>
      </p:grpSp>
      <p:grpSp>
        <p:nvGrpSpPr>
          <p:cNvPr id="15" name="Group 14">
            <a:extLst>
              <a:ext uri="{FF2B5EF4-FFF2-40B4-BE49-F238E27FC236}">
                <a16:creationId xmlns:a16="http://schemas.microsoft.com/office/drawing/2014/main" id="{6FDFEA70-DB2C-4D64-BDD9-2142E9438860}"/>
              </a:ext>
            </a:extLst>
          </p:cNvPr>
          <p:cNvGrpSpPr/>
          <p:nvPr/>
        </p:nvGrpSpPr>
        <p:grpSpPr>
          <a:xfrm>
            <a:off x="2748101" y="1248859"/>
            <a:ext cx="2218629" cy="5053193"/>
            <a:chOff x="2748101" y="1248859"/>
            <a:chExt cx="2218629" cy="5053193"/>
          </a:xfrm>
        </p:grpSpPr>
        <p:grpSp>
          <p:nvGrpSpPr>
            <p:cNvPr id="23" name="Group 22">
              <a:extLst>
                <a:ext uri="{FF2B5EF4-FFF2-40B4-BE49-F238E27FC236}">
                  <a16:creationId xmlns:a16="http://schemas.microsoft.com/office/drawing/2014/main" id="{16A98EAE-3DBD-46FA-B4A1-BFC3AE78B06E}"/>
                </a:ext>
              </a:extLst>
            </p:cNvPr>
            <p:cNvGrpSpPr/>
            <p:nvPr/>
          </p:nvGrpSpPr>
          <p:grpSpPr>
            <a:xfrm>
              <a:off x="2748101" y="1295761"/>
              <a:ext cx="2218629" cy="5006291"/>
              <a:chOff x="2748101" y="1295761"/>
              <a:chExt cx="2218629" cy="5006291"/>
            </a:xfrm>
          </p:grpSpPr>
          <p:grpSp>
            <p:nvGrpSpPr>
              <p:cNvPr id="33" name="Group 32"/>
              <p:cNvGrpSpPr/>
              <p:nvPr/>
            </p:nvGrpSpPr>
            <p:grpSpPr>
              <a:xfrm>
                <a:off x="2748101" y="1295761"/>
                <a:ext cx="2218629" cy="5006291"/>
                <a:chOff x="2034745" y="971593"/>
                <a:chExt cx="1664208" cy="3755251"/>
              </a:xfrm>
            </p:grpSpPr>
            <p:sp>
              <p:nvSpPr>
                <p:cNvPr id="92" name="Rectangle 91"/>
                <p:cNvSpPr/>
                <p:nvPr/>
              </p:nvSpPr>
              <p:spPr bwMode="auto">
                <a:xfrm>
                  <a:off x="2034745"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1" name="Freeform 83"/>
                <p:cNvSpPr/>
                <p:nvPr/>
              </p:nvSpPr>
              <p:spPr bwMode="auto">
                <a:xfrm>
                  <a:off x="2034745"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grpSp>
          <p:sp>
            <p:nvSpPr>
              <p:cNvPr id="97" name="Oval Callout 6"/>
              <p:cNvSpPr/>
              <p:nvPr/>
            </p:nvSpPr>
            <p:spPr bwMode="auto">
              <a:xfrm>
                <a:off x="3550900" y="1915078"/>
                <a:ext cx="1289293" cy="761180"/>
              </a:xfrm>
              <a:prstGeom prst="wedgeRectCallout">
                <a:avLst>
                  <a:gd name="adj1" fmla="val -5888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Give me directions to the nearest local branch.</a:t>
                </a:r>
              </a:p>
            </p:txBody>
          </p:sp>
          <p:grpSp>
            <p:nvGrpSpPr>
              <p:cNvPr id="14" name="Group 13">
                <a:extLst>
                  <a:ext uri="{FF2B5EF4-FFF2-40B4-BE49-F238E27FC236}">
                    <a16:creationId xmlns:a16="http://schemas.microsoft.com/office/drawing/2014/main" id="{5F986A16-8A9C-4A5D-87EA-EB250524FE67}"/>
                  </a:ext>
                </a:extLst>
              </p:cNvPr>
              <p:cNvGrpSpPr/>
              <p:nvPr/>
            </p:nvGrpSpPr>
            <p:grpSpPr>
              <a:xfrm>
                <a:off x="2748101" y="3250824"/>
                <a:ext cx="2218629" cy="2952379"/>
                <a:chOff x="2748101" y="3250824"/>
                <a:chExt cx="2218629" cy="2952379"/>
              </a:xfrm>
            </p:grpSpPr>
            <p:sp>
              <p:nvSpPr>
                <p:cNvPr id="100" name="Pentagon 99"/>
                <p:cNvSpPr/>
                <p:nvPr/>
              </p:nvSpPr>
              <p:spPr bwMode="auto">
                <a:xfrm rot="5400000">
                  <a:off x="3581290" y="2417635"/>
                  <a:ext cx="552251"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94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333">
                            <a:prstClr val="white"/>
                          </a:gs>
                          <a:gs pos="13000">
                            <a:prstClr val="white"/>
                          </a:gs>
                        </a:gsLst>
                        <a:lin ang="10800000" scaled="0"/>
                      </a:gradFill>
                      <a:effectLst/>
                      <a:uLnTx/>
                      <a:uFillTx/>
                      <a:latin typeface="Segoe UI"/>
                      <a:ea typeface="Segoe UI" pitchFamily="34" charset="0"/>
                      <a:cs typeface="Segoe UI" pitchFamily="34" charset="0"/>
                    </a:rPr>
                    <a:t>Bing Speech</a:t>
                  </a:r>
                </a:p>
              </p:txBody>
            </p:sp>
            <p:grpSp>
              <p:nvGrpSpPr>
                <p:cNvPr id="47" name="Group 46"/>
                <p:cNvGrpSpPr/>
                <p:nvPr/>
              </p:nvGrpSpPr>
              <p:grpSpPr>
                <a:xfrm>
                  <a:off x="2825290" y="4136415"/>
                  <a:ext cx="2064251" cy="2066788"/>
                  <a:chOff x="2067831" y="3102386"/>
                  <a:chExt cx="1548408" cy="1550311"/>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a:solidFill>
                        <a:srgbClr val="6E6E73">
                          <a:lumMod val="20000"/>
                          <a:lumOff val="80000"/>
                        </a:srgbClr>
                      </a:solidFill>
                    </a:ln>
                  </p:spPr>
                  <p:txBody>
                    <a:bodyPr wrap="square" lIns="45713" tIns="18285" rIns="45713" bIns="18285"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a:ln>
                            <a:noFill/>
                          </a:ln>
                          <a:gradFill>
                            <a:gsLst>
                              <a:gs pos="3111">
                                <a:srgbClr val="3F3F3F"/>
                              </a:gs>
                              <a:gs pos="35000">
                                <a:srgbClr val="3F3F3F"/>
                              </a:gs>
                            </a:gsLst>
                            <a:lin ang="5400000" scaled="1"/>
                          </a:gradFill>
                          <a:effectLst/>
                          <a:uLnTx/>
                          <a:uFillTx/>
                          <a:latin typeface="Segoe UI"/>
                          <a:ea typeface="+mn-ea"/>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a:solidFill>
                        <a:srgbClr val="6E6E73">
                          <a:lumMod val="20000"/>
                          <a:lumOff val="80000"/>
                        </a:srgbClr>
                      </a:solidFill>
                    </a:ln>
                  </p:spPr>
                  <p:txBody>
                    <a:bodyPr wrap="square" lIns="45713" tIns="18285" rIns="45713" bIns="18285"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a:ln>
                            <a:noFill/>
                          </a:ln>
                          <a:gradFill>
                            <a:gsLst>
                              <a:gs pos="3111">
                                <a:srgbClr val="3F3F3F"/>
                              </a:gs>
                              <a:gs pos="35000">
                                <a:srgbClr val="3F3F3F"/>
                              </a:gs>
                            </a:gsLst>
                            <a:lin ang="5400000" scaled="1"/>
                          </a:gradFill>
                          <a:effectLst/>
                          <a:uLnTx/>
                          <a:uFillTx/>
                          <a:latin typeface="Segoe UI"/>
                          <a:ea typeface="+mn-ea"/>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a:solidFill>
                        <a:srgbClr val="6E6E73">
                          <a:lumMod val="20000"/>
                          <a:lumOff val="80000"/>
                        </a:srgbClr>
                      </a:solidFill>
                    </a:ln>
                  </p:spPr>
                  <p:txBody>
                    <a:bodyPr wrap="square" lIns="45713" tIns="18285" rIns="45713" bIns="18285" rtlCol="0" anchor="ctr" anchorCtr="0">
                      <a:no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a:ln>
                            <a:noFill/>
                          </a:ln>
                          <a:gradFill>
                            <a:gsLst>
                              <a:gs pos="3111">
                                <a:srgbClr val="3F3F3F"/>
                              </a:gs>
                              <a:gs pos="35000">
                                <a:srgbClr val="3F3F3F"/>
                              </a:gs>
                            </a:gsLst>
                            <a:lin ang="5400000" scaled="1"/>
                          </a:gradFill>
                          <a:effectLst/>
                          <a:uLnTx/>
                          <a:uFillTx/>
                          <a:latin typeface="Segoe UI"/>
                          <a:ea typeface="+mn-ea"/>
                          <a:cs typeface="Segoe UI" panose="020B0502040204020203" pitchFamily="34" charset="0"/>
                        </a:rPr>
                        <a:t>Extract intent of user</a:t>
                      </a:r>
                    </a:p>
                  </p:txBody>
                </p:sp>
              </p:grpSp>
              <p:sp>
                <p:nvSpPr>
                  <p:cNvPr id="76" name="Oval Callout 6"/>
                  <p:cNvSpPr/>
                  <p:nvPr/>
                </p:nvSpPr>
                <p:spPr bwMode="auto">
                  <a:xfrm>
                    <a:off x="2078366" y="3102386"/>
                    <a:ext cx="496513" cy="376980"/>
                  </a:xfrm>
                  <a:prstGeom prst="wedgeEllipseCallout">
                    <a:avLst>
                      <a:gd name="adj1" fmla="val 33451"/>
                      <a:gd name="adj2" fmla="val 69382"/>
                    </a:avLst>
                  </a:prstGeom>
                  <a:solidFill>
                    <a:schemeClr val="bg1">
                      <a:lumMod val="85000"/>
                    </a:schemeClr>
                  </a:solidFill>
                  <a:ln w="9525" cap="flat" cmpd="sng" algn="ctr">
                    <a:noFill/>
                    <a:prstDash val="solid"/>
                    <a:headEnd type="none" w="med" len="med"/>
                    <a:tailEnd type="none" w="med" len="med"/>
                  </a:ln>
                  <a:effectLst/>
                </p:spPr>
                <p:txBody>
                  <a:bodyPr lIns="0" tIns="0" rIns="0" bIns="0" rtlCol="0" anchor="ctr" anchorCtr="0"/>
                  <a:lstStyle/>
                  <a:p>
                    <a:pPr marL="0" marR="0" lvl="0" indent="0" algn="ctr" defTabSz="895709" rtl="0" eaLnBrk="1" fontAlgn="auto" latinLnBrk="0" hangingPunct="1">
                      <a:lnSpc>
                        <a:spcPts val="1440"/>
                      </a:lnSpc>
                      <a:spcBef>
                        <a:spcPts val="0"/>
                      </a:spcBef>
                      <a:spcAft>
                        <a:spcPts val="0"/>
                      </a:spcAft>
                      <a:buClrTx/>
                      <a:buSzTx/>
                      <a:buFontTx/>
                      <a:buNone/>
                      <a:tabLst/>
                      <a:defRPr/>
                    </a:pPr>
                    <a:endParaRPr kumimoji="0" lang="en-US" sz="106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Arrow: Left 5"/>
                  <p:cNvSpPr/>
                  <p:nvPr/>
                </p:nvSpPr>
                <p:spPr bwMode="auto">
                  <a:xfrm rot="10800000">
                    <a:off x="2630537" y="3299641"/>
                    <a:ext cx="223702" cy="14296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 name="Flowchart: Connector 8"/>
                  <p:cNvSpPr/>
                  <p:nvPr/>
                </p:nvSpPr>
                <p:spPr bwMode="auto">
                  <a:xfrm>
                    <a:off x="213125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9" name="Flowchart: Connector 108"/>
                  <p:cNvSpPr/>
                  <p:nvPr/>
                </p:nvSpPr>
                <p:spPr bwMode="auto">
                  <a:xfrm>
                    <a:off x="220822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10" name="Flowchart: Connector 109"/>
                  <p:cNvSpPr/>
                  <p:nvPr/>
                </p:nvSpPr>
                <p:spPr bwMode="auto">
                  <a:xfrm>
                    <a:off x="228519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16" name="Flowchart: Connector 115"/>
                  <p:cNvSpPr/>
                  <p:nvPr/>
                </p:nvSpPr>
                <p:spPr bwMode="auto">
                  <a:xfrm>
                    <a:off x="2362166"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18" name="Flowchart: Connector 117"/>
                  <p:cNvSpPr/>
                  <p:nvPr/>
                </p:nvSpPr>
                <p:spPr bwMode="auto">
                  <a:xfrm>
                    <a:off x="2439135" y="3279218"/>
                    <a:ext cx="44113" cy="44113"/>
                  </a:xfrm>
                  <a:prstGeom prst="flowChartConnector">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B3D9D10B-6841-4AF6-97AA-0C6339845163}"/>
                  </a:ext>
                </a:extLst>
              </p:cNvPr>
              <p:cNvGrpSpPr/>
              <p:nvPr/>
            </p:nvGrpSpPr>
            <p:grpSpPr>
              <a:xfrm>
                <a:off x="2905765" y="2111940"/>
                <a:ext cx="348356" cy="973067"/>
                <a:chOff x="8754592" y="700282"/>
                <a:chExt cx="151053" cy="421938"/>
              </a:xfrm>
              <a:solidFill>
                <a:schemeClr val="accent3"/>
              </a:solidFill>
            </p:grpSpPr>
            <p:sp>
              <p:nvSpPr>
                <p:cNvPr id="112" name="Freeform 745">
                  <a:extLst>
                    <a:ext uri="{FF2B5EF4-FFF2-40B4-BE49-F238E27FC236}">
                      <a16:creationId xmlns:a16="http://schemas.microsoft.com/office/drawing/2014/main" id="{72039810-E5C3-4646-B27C-4D505D347FB8}"/>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3" name="Oval 746">
                  <a:extLst>
                    <a:ext uri="{FF2B5EF4-FFF2-40B4-BE49-F238E27FC236}">
                      <a16:creationId xmlns:a16="http://schemas.microsoft.com/office/drawing/2014/main" id="{24C1896E-9891-48C5-9C73-1116B9F9ECD7}"/>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8" name="Group 17">
            <a:extLst>
              <a:ext uri="{FF2B5EF4-FFF2-40B4-BE49-F238E27FC236}">
                <a16:creationId xmlns:a16="http://schemas.microsoft.com/office/drawing/2014/main" id="{03553559-A89E-4D07-A8E6-50B3B5595CF2}"/>
              </a:ext>
            </a:extLst>
          </p:cNvPr>
          <p:cNvGrpSpPr/>
          <p:nvPr/>
        </p:nvGrpSpPr>
        <p:grpSpPr>
          <a:xfrm>
            <a:off x="5008575" y="1224846"/>
            <a:ext cx="2345020" cy="5077206"/>
            <a:chOff x="5008575" y="1224846"/>
            <a:chExt cx="2345020" cy="5077206"/>
          </a:xfrm>
        </p:grpSpPr>
        <p:grpSp>
          <p:nvGrpSpPr>
            <p:cNvPr id="24" name="Group 23">
              <a:extLst>
                <a:ext uri="{FF2B5EF4-FFF2-40B4-BE49-F238E27FC236}">
                  <a16:creationId xmlns:a16="http://schemas.microsoft.com/office/drawing/2014/main" id="{B8FD9C31-AD0C-4D39-85B8-B7C5D469D801}"/>
                </a:ext>
              </a:extLst>
            </p:cNvPr>
            <p:cNvGrpSpPr/>
            <p:nvPr/>
          </p:nvGrpSpPr>
          <p:grpSpPr>
            <a:xfrm>
              <a:off x="5008575" y="1295761"/>
              <a:ext cx="2345020" cy="5006291"/>
              <a:chOff x="5008575" y="1295761"/>
              <a:chExt cx="2345020" cy="5006291"/>
            </a:xfrm>
          </p:grpSpPr>
          <p:grpSp>
            <p:nvGrpSpPr>
              <p:cNvPr id="32" name="Group 31"/>
              <p:cNvGrpSpPr/>
              <p:nvPr/>
            </p:nvGrpSpPr>
            <p:grpSpPr>
              <a:xfrm>
                <a:off x="5008575" y="1295761"/>
                <a:ext cx="2218629" cy="5006291"/>
                <a:chOff x="3703938" y="971593"/>
                <a:chExt cx="1664208" cy="3755251"/>
              </a:xfrm>
            </p:grpSpPr>
            <p:sp>
              <p:nvSpPr>
                <p:cNvPr id="51" name="Rectangle 50"/>
                <p:cNvSpPr/>
                <p:nvPr/>
              </p:nvSpPr>
              <p:spPr bwMode="auto">
                <a:xfrm>
                  <a:off x="3703938"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3" name="Freeform 118"/>
                <p:cNvSpPr/>
                <p:nvPr/>
              </p:nvSpPr>
              <p:spPr bwMode="auto">
                <a:xfrm>
                  <a:off x="3703938"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grpSp>
          <p:sp>
            <p:nvSpPr>
              <p:cNvPr id="57" name="Oval Callout 6"/>
              <p:cNvSpPr/>
              <p:nvPr/>
            </p:nvSpPr>
            <p:spPr bwMode="auto">
              <a:xfrm>
                <a:off x="5861775" y="1915078"/>
                <a:ext cx="1159719" cy="761180"/>
              </a:xfrm>
              <a:prstGeom prst="wedgeRectCallout">
                <a:avLst>
                  <a:gd name="adj1" fmla="val -61899"/>
                  <a:gd name="adj2" fmla="val -8201"/>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Play today’s customer call recording.</a:t>
                </a:r>
              </a:p>
            </p:txBody>
          </p:sp>
          <p:grpSp>
            <p:nvGrpSpPr>
              <p:cNvPr id="12" name="Group 11">
                <a:extLst>
                  <a:ext uri="{FF2B5EF4-FFF2-40B4-BE49-F238E27FC236}">
                    <a16:creationId xmlns:a16="http://schemas.microsoft.com/office/drawing/2014/main" id="{0209C1A5-AF58-43BF-A04B-D634DC4E7B8F}"/>
                  </a:ext>
                </a:extLst>
              </p:cNvPr>
              <p:cNvGrpSpPr/>
              <p:nvPr/>
            </p:nvGrpSpPr>
            <p:grpSpPr>
              <a:xfrm>
                <a:off x="5008575" y="3250824"/>
                <a:ext cx="2345020" cy="2903501"/>
                <a:chOff x="5008575" y="3250824"/>
                <a:chExt cx="2345020" cy="2903501"/>
              </a:xfrm>
            </p:grpSpPr>
            <p:sp>
              <p:nvSpPr>
                <p:cNvPr id="54" name="Pentagon 53"/>
                <p:cNvSpPr/>
                <p:nvPr/>
              </p:nvSpPr>
              <p:spPr bwMode="auto">
                <a:xfrm rot="5400000">
                  <a:off x="5841763"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94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1333">
                            <a:prstClr val="white"/>
                          </a:gs>
                          <a:gs pos="13000">
                            <a:prstClr val="white"/>
                          </a:gs>
                        </a:gsLst>
                        <a:lin ang="10800000" scaled="0"/>
                      </a:gradFill>
                      <a:effectLst/>
                      <a:uLnTx/>
                      <a:uFillTx/>
                      <a:latin typeface="Segoe UI"/>
                      <a:ea typeface="Segoe UI" pitchFamily="34" charset="0"/>
                      <a:cs typeface="Segoe UI" pitchFamily="34" charset="0"/>
                    </a:rPr>
                    <a:t>Language Understanding</a:t>
                  </a:r>
                </a:p>
              </p:txBody>
            </p:sp>
            <p:grpSp>
              <p:nvGrpSpPr>
                <p:cNvPr id="48" name="Group 47"/>
                <p:cNvGrpSpPr/>
                <p:nvPr/>
              </p:nvGrpSpPr>
              <p:grpSpPr>
                <a:xfrm>
                  <a:off x="5338207" y="5227920"/>
                  <a:ext cx="1655902" cy="926405"/>
                  <a:chOff x="3964499" y="3921129"/>
                  <a:chExt cx="1242103" cy="694902"/>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736591" y="-618132"/>
                      <a:ext cx="446734" cy="385116"/>
                    </a:xfrm>
                    <a:prstGeom prst="triangl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21" name="TextBox 20"/>
                  <p:cNvSpPr txBox="1"/>
                  <p:nvPr/>
                </p:nvSpPr>
                <p:spPr>
                  <a:xfrm>
                    <a:off x="4297966" y="4291110"/>
                    <a:ext cx="585580"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a:ln>
                          <a:noFill/>
                        </a:ln>
                        <a:gradFill>
                          <a:gsLst>
                            <a:gs pos="3111">
                              <a:srgbClr val="3F3F3F"/>
                            </a:gs>
                            <a:gs pos="35000">
                              <a:srgbClr val="3F3F3F"/>
                            </a:gs>
                          </a:gsLst>
                          <a:lin ang="5400000" scaled="1"/>
                        </a:gradFill>
                        <a:effectLst/>
                        <a:uLnTx/>
                        <a:uFillTx/>
                        <a:latin typeface="Segoe UI"/>
                        <a:ea typeface="+mn-ea"/>
                        <a:cs typeface="Segoe UI" panose="020B0502040204020203" pitchFamily="34" charset="0"/>
                      </a:rPr>
                      <a:t>Now Playing</a:t>
                    </a:r>
                  </a:p>
                </p:txBody>
              </p:sp>
              <p:sp>
                <p:nvSpPr>
                  <p:cNvPr id="62" name="TextBox 61"/>
                  <p:cNvSpPr txBox="1"/>
                  <p:nvPr/>
                </p:nvSpPr>
                <p:spPr>
                  <a:xfrm>
                    <a:off x="3964499" y="4501753"/>
                    <a:ext cx="1242103"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a:ln>
                          <a:noFill/>
                        </a:ln>
                        <a:gradFill>
                          <a:gsLst>
                            <a:gs pos="3111">
                              <a:srgbClr val="3F3F3F"/>
                            </a:gs>
                            <a:gs pos="35000">
                              <a:srgbClr val="3F3F3F"/>
                            </a:gs>
                          </a:gsLst>
                          <a:lin ang="5400000" scaled="1"/>
                        </a:gradFill>
                        <a:effectLst/>
                        <a:uLnTx/>
                        <a:uFillTx/>
                        <a:latin typeface="Segoe UI"/>
                        <a:ea typeface="+mn-ea"/>
                        <a:cs typeface="Segoe UI" panose="020B0502040204020203" pitchFamily="34" charset="0"/>
                      </a:rPr>
                      <a:t>11/29/2016 Customer Call </a:t>
                    </a:r>
                  </a:p>
                </p:txBody>
              </p:sp>
            </p:grpSp>
            <p:sp>
              <p:nvSpPr>
                <p:cNvPr id="114" name="Pentagon 53"/>
                <p:cNvSpPr/>
                <p:nvPr/>
              </p:nvSpPr>
              <p:spPr bwMode="auto">
                <a:xfrm>
                  <a:off x="5157665" y="3977571"/>
                  <a:ext cx="2195930" cy="1477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896152" rtl="0" eaLnBrk="1" fontAlgn="base" latinLnBrk="0" hangingPunct="1">
                    <a:lnSpc>
                      <a:spcPct val="90000"/>
                    </a:lnSpc>
                    <a:spcBef>
                      <a:spcPct val="0"/>
                    </a:spcBef>
                    <a:spcAft>
                      <a:spcPct val="0"/>
                    </a:spcAft>
                    <a:buClrTx/>
                    <a:buSzTx/>
                    <a:buFontTx/>
                    <a:buNone/>
                    <a:tabLst/>
                    <a:defRPr/>
                  </a:pPr>
                  <a:r>
                    <a:rPr kumimoji="0" lang="en-US" sz="1067" b="0" i="0" u="none" strike="noStrike" kern="0" cap="none" spc="0" normalizeH="0" baseline="0" noProof="0">
                      <a:ln>
                        <a:noFill/>
                      </a:ln>
                      <a:solidFill>
                        <a:srgbClr val="505050"/>
                      </a:solidFill>
                      <a:effectLst/>
                      <a:uLnTx/>
                      <a:uFillTx/>
                      <a:latin typeface="Segoe UI"/>
                      <a:ea typeface="+mn-ea"/>
                      <a:cs typeface="+mn-cs"/>
                    </a:rPr>
                    <a:t>Natural Language Processing</a:t>
                  </a:r>
                </a:p>
              </p:txBody>
            </p:sp>
            <p:sp>
              <p:nvSpPr>
                <p:cNvPr id="115" name="TextBox 7"/>
                <p:cNvSpPr txBox="1"/>
                <p:nvPr/>
              </p:nvSpPr>
              <p:spPr>
                <a:xfrm>
                  <a:off x="5125341" y="4301895"/>
                  <a:ext cx="2022731" cy="826615"/>
                </a:xfrm>
                <a:prstGeom prst="rect">
                  <a:avLst/>
                </a:prstGeom>
                <a:noFill/>
                <a:ln w="25400">
                  <a:solidFill>
                    <a:srgbClr val="6E6E73">
                      <a:lumMod val="20000"/>
                      <a:lumOff val="80000"/>
                    </a:srgbClr>
                  </a:solidFill>
                </a:ln>
              </p:spPr>
              <p:txBody>
                <a:bodyPr wrap="square" lIns="175711" tIns="140569" rIns="175711" bIns="140569" rtlCol="0">
                  <a:spAutoFit/>
                </a:bodyPr>
                <a:lstStyle/>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rPr>
                    <a:t>Intent: </a:t>
                  </a:r>
                  <a:r>
                    <a:rPr kumimoji="0" lang="en-US" sz="1175" b="0" i="0" u="none" strike="noStrike" kern="0" cap="none" spc="0" normalizeH="0" baseline="0" noProof="0" err="1">
                      <a:ln>
                        <a:noFill/>
                      </a:ln>
                      <a:solidFill>
                        <a:sysClr val="windowText" lastClr="000000"/>
                      </a:solidFill>
                      <a:effectLst/>
                      <a:uLnTx/>
                      <a:uFillTx/>
                      <a:latin typeface="Consolas" panose="020B0609020204030204" pitchFamily="49" charset="0"/>
                      <a:ea typeface="+mn-ea"/>
                      <a:cs typeface="Consolas" panose="020B0609020204030204" pitchFamily="49" charset="0"/>
                    </a:rPr>
                    <a:t>PlayCall</a:t>
                  </a:r>
                  <a:endPar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a:ln>
                        <a:noFill/>
                      </a:ln>
                      <a:gradFill>
                        <a:gsLst>
                          <a:gs pos="83582">
                            <a:srgbClr val="0078D7"/>
                          </a:gs>
                          <a:gs pos="62000">
                            <a:srgbClr val="0078D7"/>
                          </a:gs>
                        </a:gsLst>
                        <a:lin ang="5400000" scaled="0"/>
                      </a:gradFill>
                      <a:effectLst/>
                      <a:uLnTx/>
                      <a:uFillTx/>
                      <a:latin typeface="Consolas" panose="020B0609020204030204" pitchFamily="49" charset="0"/>
                      <a:ea typeface="+mn-ea"/>
                      <a:cs typeface="Consolas" panose="020B0609020204030204" pitchFamily="49" charset="0"/>
                    </a:rPr>
                    <a:t>Content: Customer#</a:t>
                  </a: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err="1">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DateTime.date</a:t>
                  </a:r>
                  <a:r>
                    <a:rPr kumimoji="0" lang="en-US" sz="1175" b="1" i="0" u="none" strike="noStrike" kern="0" cap="none" spc="0" normalizeH="0" baseline="0" noProof="0">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 today</a:t>
                  </a:r>
                </a:p>
              </p:txBody>
            </p:sp>
          </p:grpSp>
          <p:grpSp>
            <p:nvGrpSpPr>
              <p:cNvPr id="124" name="Group 123">
                <a:extLst>
                  <a:ext uri="{FF2B5EF4-FFF2-40B4-BE49-F238E27FC236}">
                    <a16:creationId xmlns:a16="http://schemas.microsoft.com/office/drawing/2014/main" id="{B4C8770B-619B-478E-9A39-8CE904E3DFDB}"/>
                  </a:ext>
                </a:extLst>
              </p:cNvPr>
              <p:cNvGrpSpPr/>
              <p:nvPr/>
            </p:nvGrpSpPr>
            <p:grpSpPr>
              <a:xfrm>
                <a:off x="5177559" y="2111940"/>
                <a:ext cx="348356" cy="973067"/>
                <a:chOff x="8754592" y="700282"/>
                <a:chExt cx="151053" cy="421938"/>
              </a:xfrm>
              <a:solidFill>
                <a:schemeClr val="accent3"/>
              </a:solidFill>
            </p:grpSpPr>
            <p:sp>
              <p:nvSpPr>
                <p:cNvPr id="125" name="Freeform 745">
                  <a:extLst>
                    <a:ext uri="{FF2B5EF4-FFF2-40B4-BE49-F238E27FC236}">
                      <a16:creationId xmlns:a16="http://schemas.microsoft.com/office/drawing/2014/main" id="{B452F556-6BBB-4EE7-BBA4-EDB454E0130B}"/>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6" name="Oval 746">
                  <a:extLst>
                    <a:ext uri="{FF2B5EF4-FFF2-40B4-BE49-F238E27FC236}">
                      <a16:creationId xmlns:a16="http://schemas.microsoft.com/office/drawing/2014/main" id="{BF68AA4D-FA52-4B4F-952D-F8D75C067A3B}"/>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29" name="Group 28">
            <a:extLst>
              <a:ext uri="{FF2B5EF4-FFF2-40B4-BE49-F238E27FC236}">
                <a16:creationId xmlns:a16="http://schemas.microsoft.com/office/drawing/2014/main" id="{034927FD-1972-4C08-9FCB-B6FA57508D41}"/>
              </a:ext>
            </a:extLst>
          </p:cNvPr>
          <p:cNvGrpSpPr/>
          <p:nvPr/>
        </p:nvGrpSpPr>
        <p:grpSpPr>
          <a:xfrm>
            <a:off x="7269046" y="1273050"/>
            <a:ext cx="2218629" cy="5029002"/>
            <a:chOff x="7269046" y="1273050"/>
            <a:chExt cx="2218629" cy="5029002"/>
          </a:xfrm>
        </p:grpSpPr>
        <p:grpSp>
          <p:nvGrpSpPr>
            <p:cNvPr id="25" name="Group 24">
              <a:extLst>
                <a:ext uri="{FF2B5EF4-FFF2-40B4-BE49-F238E27FC236}">
                  <a16:creationId xmlns:a16="http://schemas.microsoft.com/office/drawing/2014/main" id="{7B6BA74C-3395-4F77-865D-0C3B6B8E9E84}"/>
                </a:ext>
              </a:extLst>
            </p:cNvPr>
            <p:cNvGrpSpPr/>
            <p:nvPr/>
          </p:nvGrpSpPr>
          <p:grpSpPr>
            <a:xfrm>
              <a:off x="7269046" y="1295761"/>
              <a:ext cx="2218629" cy="5006291"/>
              <a:chOff x="7269046" y="1295761"/>
              <a:chExt cx="2218629" cy="5006291"/>
            </a:xfrm>
          </p:grpSpPr>
          <p:grpSp>
            <p:nvGrpSpPr>
              <p:cNvPr id="31" name="Group 30"/>
              <p:cNvGrpSpPr/>
              <p:nvPr/>
            </p:nvGrpSpPr>
            <p:grpSpPr>
              <a:xfrm>
                <a:off x="7269046" y="1295761"/>
                <a:ext cx="2218629" cy="5006291"/>
                <a:chOff x="5373514" y="971593"/>
                <a:chExt cx="1664208" cy="3755251"/>
              </a:xfrm>
            </p:grpSpPr>
            <p:sp>
              <p:nvSpPr>
                <p:cNvPr id="82" name="Rectangle 81"/>
                <p:cNvSpPr/>
                <p:nvPr/>
              </p:nvSpPr>
              <p:spPr bwMode="auto">
                <a:xfrm>
                  <a:off x="5373514"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7" name="Freeform 117"/>
                <p:cNvSpPr/>
                <p:nvPr/>
              </p:nvSpPr>
              <p:spPr bwMode="auto">
                <a:xfrm>
                  <a:off x="5373514"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grpSp>
          <p:sp>
            <p:nvSpPr>
              <p:cNvPr id="86" name="Oval Callout 6"/>
              <p:cNvSpPr/>
              <p:nvPr/>
            </p:nvSpPr>
            <p:spPr bwMode="auto">
              <a:xfrm>
                <a:off x="8092221" y="1915078"/>
                <a:ext cx="1345945" cy="761180"/>
              </a:xfrm>
              <a:prstGeom prst="wedgeRectCallout">
                <a:avLst>
                  <a:gd name="adj1" fmla="val -58340"/>
                  <a:gd name="adj2" fmla="val -7575"/>
                </a:avLst>
              </a:prstGeom>
              <a:solidFill>
                <a:srgbClr val="FFFFFF"/>
              </a:solidFill>
              <a:ln w="9525" cap="flat" cmpd="sng" algn="ctr">
                <a:solidFill>
                  <a:schemeClr val="bg1">
                    <a:lumMod val="75000"/>
                  </a:schemeClr>
                </a:solidFill>
                <a:prstDash val="solid"/>
                <a:headEnd type="none" w="med" len="med"/>
                <a:tailEnd type="none" w="med" len="med"/>
              </a:ln>
              <a:effectLst/>
            </p:spPr>
            <p:txBody>
              <a:bodyPr wrap="none"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Top publications </a:t>
                </a:r>
                <a:br>
                  <a:rPr kumimoji="0" lang="en-US" sz="1100" b="0"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in customer </a:t>
                </a:r>
                <a:br>
                  <a:rPr kumimoji="0" lang="en-US" sz="1100" b="0"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lifecycle trends?</a:t>
                </a:r>
              </a:p>
            </p:txBody>
          </p:sp>
          <p:grpSp>
            <p:nvGrpSpPr>
              <p:cNvPr id="11" name="Group 10">
                <a:extLst>
                  <a:ext uri="{FF2B5EF4-FFF2-40B4-BE49-F238E27FC236}">
                    <a16:creationId xmlns:a16="http://schemas.microsoft.com/office/drawing/2014/main" id="{1191C108-7039-4FFB-A509-C44EA3D3D461}"/>
                  </a:ext>
                </a:extLst>
              </p:cNvPr>
              <p:cNvGrpSpPr/>
              <p:nvPr/>
            </p:nvGrpSpPr>
            <p:grpSpPr>
              <a:xfrm>
                <a:off x="7269046" y="3250824"/>
                <a:ext cx="2218629" cy="2982071"/>
                <a:chOff x="7269046" y="3250824"/>
                <a:chExt cx="2218629" cy="2982071"/>
              </a:xfrm>
            </p:grpSpPr>
            <p:sp>
              <p:nvSpPr>
                <p:cNvPr id="87" name="Pentagon 86"/>
                <p:cNvSpPr/>
                <p:nvPr/>
              </p:nvSpPr>
              <p:spPr bwMode="auto">
                <a:xfrm rot="5400000">
                  <a:off x="8102235" y="2417635"/>
                  <a:ext cx="552252"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94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1333">
                            <a:prstClr val="white"/>
                          </a:gs>
                          <a:gs pos="13000">
                            <a:prstClr val="white"/>
                          </a:gs>
                        </a:gsLst>
                        <a:lin ang="10800000" scaled="0"/>
                      </a:gradFill>
                      <a:effectLst/>
                      <a:uLnTx/>
                      <a:uFillTx/>
                      <a:latin typeface="Segoe UI"/>
                      <a:ea typeface="Segoe UI" pitchFamily="34" charset="0"/>
                      <a:cs typeface="Segoe UI" pitchFamily="34" charset="0"/>
                    </a:rPr>
                    <a:t>Knowledge Exploration</a:t>
                  </a:r>
                </a:p>
              </p:txBody>
            </p:sp>
            <p:grpSp>
              <p:nvGrpSpPr>
                <p:cNvPr id="41" name="Group 40"/>
                <p:cNvGrpSpPr/>
                <p:nvPr/>
              </p:nvGrpSpPr>
              <p:grpSpPr>
                <a:xfrm>
                  <a:off x="7363470" y="3961241"/>
                  <a:ext cx="2029781" cy="2271654"/>
                  <a:chOff x="5408489" y="2970987"/>
                  <a:chExt cx="1522552" cy="1703982"/>
                </a:xfrm>
              </p:grpSpPr>
              <p:sp>
                <p:nvSpPr>
                  <p:cNvPr id="89" name="TextBox 7"/>
                  <p:cNvSpPr txBox="1"/>
                  <p:nvPr/>
                </p:nvSpPr>
                <p:spPr>
                  <a:xfrm>
                    <a:off x="5408489" y="2970987"/>
                    <a:ext cx="1088020" cy="123113"/>
                  </a:xfrm>
                  <a:prstGeom prst="rect">
                    <a:avLst/>
                  </a:prstGeom>
                  <a:noFill/>
                  <a:ln>
                    <a:noFill/>
                  </a:ln>
                </p:spPr>
                <p:txBody>
                  <a:bodyPr wrap="none" lIns="0" tIns="0" rIns="0" bIns="0" rtlCol="0">
                    <a:spAutoFit/>
                  </a:bodyPr>
                  <a:lstStyle/>
                  <a:p>
                    <a:pPr marL="0" marR="0" lvl="1" indent="0" algn="l" defTabSz="896152"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a:ln>
                          <a:noFill/>
                        </a:ln>
                        <a:solidFill>
                          <a:srgbClr val="505050"/>
                        </a:solidFill>
                        <a:effectLst/>
                        <a:uLnTx/>
                        <a:uFillTx/>
                        <a:latin typeface="Segoe UI"/>
                        <a:ea typeface="+mn-ea"/>
                        <a:cs typeface="Consolas" panose="020B0609020204030204" pitchFamily="49" charset="0"/>
                      </a:rPr>
                      <a:t>Here are the top results:</a:t>
                    </a:r>
                  </a:p>
                </p:txBody>
              </p:sp>
              <p:sp>
                <p:nvSpPr>
                  <p:cNvPr id="13" name="Rectangle 12"/>
                  <p:cNvSpPr/>
                  <p:nvPr/>
                </p:nvSpPr>
                <p:spPr bwMode="auto">
                  <a:xfrm>
                    <a:off x="5408489" y="4419834"/>
                    <a:ext cx="1522552" cy="25513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Language Around Customer Lifecycles </a:t>
                    </a:r>
                    <a:b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in the Banking Industry</a:t>
                    </a:r>
                  </a:p>
                </p:txBody>
              </p:sp>
              <p:sp>
                <p:nvSpPr>
                  <p:cNvPr id="133" name="Rectangle 132"/>
                  <p:cNvSpPr/>
                  <p:nvPr/>
                </p:nvSpPr>
                <p:spPr bwMode="auto">
                  <a:xfrm>
                    <a:off x="6575477" y="4591390"/>
                    <a:ext cx="285861" cy="58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View PDF</a:t>
                    </a:r>
                  </a:p>
                </p:txBody>
              </p:sp>
              <p:sp>
                <p:nvSpPr>
                  <p:cNvPr id="134" name="Rectangle 133"/>
                  <p:cNvSpPr/>
                  <p:nvPr/>
                </p:nvSpPr>
                <p:spPr bwMode="auto">
                  <a:xfrm>
                    <a:off x="5408489" y="3585262"/>
                    <a:ext cx="1522552" cy="432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Predictive Customer Lifecycle</a:t>
                    </a:r>
                    <a:b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Management (CLM)</a:t>
                    </a:r>
                  </a:p>
                  <a:p>
                    <a:pPr marL="0" marR="0" lvl="0" indent="0" algn="l" defTabSz="1218996" rtl="0" eaLnBrk="1" fontAlgn="auto" latinLnBrk="0" hangingPunct="1">
                      <a:lnSpc>
                        <a:spcPct val="100000"/>
                      </a:lnSpc>
                      <a:spcBef>
                        <a:spcPts val="0"/>
                      </a:spcBef>
                      <a:spcAft>
                        <a:spcPts val="267"/>
                      </a:spcAft>
                      <a:buClrTx/>
                      <a:buSzTx/>
                      <a:buFontTx/>
                      <a:buNone/>
                      <a:tabLst/>
                      <a:defRPr/>
                    </a:pPr>
                    <a:r>
                      <a:rPr kumimoji="0" lang="en-US" sz="600" b="0"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The purpose of </a:t>
                    </a:r>
                    <a:r>
                      <a:rPr kumimoji="0" lang="en-US" sz="600" b="1"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Customer Life-cycle </a:t>
                    </a:r>
                    <a:r>
                      <a:rPr kumimoji="0" lang="en-US" sz="600" b="0"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Management (CLM) is to maximize both customer retention and .... Predictive trend analysis provides business visibility.</a:t>
                    </a:r>
                    <a:endParaRPr kumimoji="0" lang="en-US" sz="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138" name="Rectangle 137"/>
                  <p:cNvSpPr/>
                  <p:nvPr/>
                </p:nvSpPr>
                <p:spPr bwMode="auto">
                  <a:xfrm>
                    <a:off x="5408489" y="3139639"/>
                    <a:ext cx="1522552" cy="417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Customer Relationship Management – </a:t>
                    </a:r>
                    <a:b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5 Key Trends for 2014 CRM</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1"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Oct 28, 2015 – </a:t>
                    </a:r>
                    <a:r>
                      <a:rPr kumimoji="0" lang="en-US" sz="600" b="0"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Here are FIVE key </a:t>
                    </a:r>
                    <a:r>
                      <a:rPr kumimoji="0" lang="en-US" sz="600" b="1"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trends </a:t>
                    </a:r>
                    <a:r>
                      <a:rPr kumimoji="0" lang="en-US" sz="600" b="0"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in 2014 that would help marketers in rolling ... Of late, marketers are looking at </a:t>
                    </a:r>
                    <a:r>
                      <a:rPr kumimoji="0" lang="en-US" sz="600" b="1"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customer lifecycle </a:t>
                    </a:r>
                    <a:r>
                      <a:rPr kumimoji="0" lang="en-US" sz="600" b="0"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management (CLM)</a:t>
                    </a:r>
                    <a:endParaRPr kumimoji="0" lang="en-US" sz="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140" name="Rectangle 139"/>
                  <p:cNvSpPr/>
                  <p:nvPr/>
                </p:nvSpPr>
                <p:spPr bwMode="auto">
                  <a:xfrm>
                    <a:off x="5408489" y="4046203"/>
                    <a:ext cx="1522552" cy="3456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Trends 2016: The Future of </a:t>
                    </a:r>
                    <a:b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Customer Service</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1"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Jan 5, 2016 </a:t>
                    </a:r>
                    <a:r>
                      <a:rPr kumimoji="0" lang="en-US" sz="600" b="0"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 The top 10 </a:t>
                    </a:r>
                    <a:r>
                      <a:rPr kumimoji="0" lang="en-US" sz="600" b="1"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customer </a:t>
                    </a:r>
                    <a:r>
                      <a:rPr kumimoji="0" lang="en-US" sz="600" b="0"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service </a:t>
                    </a:r>
                    <a:r>
                      <a:rPr kumimoji="0" lang="en-US" sz="600" b="1"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trends</a:t>
                    </a:r>
                    <a:r>
                      <a:rPr kumimoji="0" lang="en-US" sz="600" b="0" i="0" u="none" strike="noStrike" kern="120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 for 2016 that .... North American Consumer</a:t>
                    </a:r>
                    <a:endParaRPr kumimoji="0" lang="en-US" sz="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grpSp>
          </p:grpSp>
          <p:grpSp>
            <p:nvGrpSpPr>
              <p:cNvPr id="127" name="Group 126">
                <a:extLst>
                  <a:ext uri="{FF2B5EF4-FFF2-40B4-BE49-F238E27FC236}">
                    <a16:creationId xmlns:a16="http://schemas.microsoft.com/office/drawing/2014/main" id="{31700B75-9955-44E0-B5E0-1910C9AA0D97}"/>
                  </a:ext>
                </a:extLst>
              </p:cNvPr>
              <p:cNvGrpSpPr/>
              <p:nvPr/>
            </p:nvGrpSpPr>
            <p:grpSpPr>
              <a:xfrm>
                <a:off x="7427291" y="2111940"/>
                <a:ext cx="348356" cy="973067"/>
                <a:chOff x="8754592" y="700282"/>
                <a:chExt cx="151053" cy="421938"/>
              </a:xfrm>
              <a:solidFill>
                <a:schemeClr val="accent3"/>
              </a:solidFill>
            </p:grpSpPr>
            <p:sp>
              <p:nvSpPr>
                <p:cNvPr id="128" name="Freeform 745">
                  <a:extLst>
                    <a:ext uri="{FF2B5EF4-FFF2-40B4-BE49-F238E27FC236}">
                      <a16:creationId xmlns:a16="http://schemas.microsoft.com/office/drawing/2014/main" id="{A6D758E7-2B1E-431A-9A78-80C89CE3974F}"/>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9" name="Oval 746">
                  <a:extLst>
                    <a:ext uri="{FF2B5EF4-FFF2-40B4-BE49-F238E27FC236}">
                      <a16:creationId xmlns:a16="http://schemas.microsoft.com/office/drawing/2014/main" id="{7B8DE745-4694-4D56-971C-609BBF6B14F6}"/>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34" name="Group 33">
            <a:extLst>
              <a:ext uri="{FF2B5EF4-FFF2-40B4-BE49-F238E27FC236}">
                <a16:creationId xmlns:a16="http://schemas.microsoft.com/office/drawing/2014/main" id="{015611C8-1869-4BBC-8A09-E965065EC8F3}"/>
              </a:ext>
            </a:extLst>
          </p:cNvPr>
          <p:cNvGrpSpPr/>
          <p:nvPr/>
        </p:nvGrpSpPr>
        <p:grpSpPr>
          <a:xfrm>
            <a:off x="9529517" y="1187622"/>
            <a:ext cx="2300095" cy="5114430"/>
            <a:chOff x="9529517" y="1187622"/>
            <a:chExt cx="2300095" cy="5114430"/>
          </a:xfrm>
        </p:grpSpPr>
        <p:grpSp>
          <p:nvGrpSpPr>
            <p:cNvPr id="26" name="Group 25">
              <a:extLst>
                <a:ext uri="{FF2B5EF4-FFF2-40B4-BE49-F238E27FC236}">
                  <a16:creationId xmlns:a16="http://schemas.microsoft.com/office/drawing/2014/main" id="{A0A11364-6BD8-4089-A618-10D16930777D}"/>
                </a:ext>
              </a:extLst>
            </p:cNvPr>
            <p:cNvGrpSpPr/>
            <p:nvPr/>
          </p:nvGrpSpPr>
          <p:grpSpPr>
            <a:xfrm>
              <a:off x="9529517" y="1295761"/>
              <a:ext cx="2218629" cy="5006291"/>
              <a:chOff x="9529517" y="1295761"/>
              <a:chExt cx="2218629" cy="5006291"/>
            </a:xfrm>
          </p:grpSpPr>
          <p:grpSp>
            <p:nvGrpSpPr>
              <p:cNvPr id="30" name="Group 29"/>
              <p:cNvGrpSpPr/>
              <p:nvPr/>
            </p:nvGrpSpPr>
            <p:grpSpPr>
              <a:xfrm>
                <a:off x="9529517" y="1295761"/>
                <a:ext cx="2218629" cy="5006291"/>
                <a:chOff x="7134477" y="971593"/>
                <a:chExt cx="1664208" cy="3755251"/>
              </a:xfrm>
            </p:grpSpPr>
            <p:sp>
              <p:nvSpPr>
                <p:cNvPr id="60" name="Rectangle 59"/>
                <p:cNvSpPr/>
                <p:nvPr/>
              </p:nvSpPr>
              <p:spPr bwMode="auto">
                <a:xfrm>
                  <a:off x="7134477" y="971593"/>
                  <a:ext cx="1664208" cy="375525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Freeform 97"/>
                <p:cNvSpPr/>
                <p:nvPr/>
              </p:nvSpPr>
              <p:spPr bwMode="auto">
                <a:xfrm>
                  <a:off x="7134477" y="971594"/>
                  <a:ext cx="1664208" cy="3245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grpSp>
          <p:sp>
            <p:nvSpPr>
              <p:cNvPr id="64" name="Oval Callout 6"/>
              <p:cNvSpPr/>
              <p:nvPr/>
            </p:nvSpPr>
            <p:spPr bwMode="auto">
              <a:xfrm>
                <a:off x="10335285" y="1915078"/>
                <a:ext cx="1159718" cy="761180"/>
              </a:xfrm>
              <a:prstGeom prst="wedgeRectCallout">
                <a:avLst>
                  <a:gd name="adj1" fmla="val -61078"/>
                  <a:gd name="adj2" fmla="val -8827"/>
                </a:avLst>
              </a:prstGeom>
              <a:solidFill>
                <a:srgbClr val="FFFFFF"/>
              </a:solidFill>
              <a:ln w="9525" cap="flat" cmpd="sng" algn="ctr">
                <a:solidFill>
                  <a:schemeClr val="bg1">
                    <a:lumMod val="75000"/>
                  </a:schemeClr>
                </a:solid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Search for ‘fraud prevention’ </a:t>
                </a:r>
              </a:p>
            </p:txBody>
          </p:sp>
          <p:grpSp>
            <p:nvGrpSpPr>
              <p:cNvPr id="10" name="Group 9">
                <a:extLst>
                  <a:ext uri="{FF2B5EF4-FFF2-40B4-BE49-F238E27FC236}">
                    <a16:creationId xmlns:a16="http://schemas.microsoft.com/office/drawing/2014/main" id="{353FB77B-24EB-4166-8242-1FB48779FE39}"/>
                  </a:ext>
                </a:extLst>
              </p:cNvPr>
              <p:cNvGrpSpPr/>
              <p:nvPr/>
            </p:nvGrpSpPr>
            <p:grpSpPr>
              <a:xfrm>
                <a:off x="9529517" y="3250824"/>
                <a:ext cx="2218629" cy="2800226"/>
                <a:chOff x="9529517" y="3250824"/>
                <a:chExt cx="2218629" cy="2800226"/>
              </a:xfrm>
            </p:grpSpPr>
            <p:sp>
              <p:nvSpPr>
                <p:cNvPr id="65" name="Pentagon 64"/>
                <p:cNvSpPr/>
                <p:nvPr/>
              </p:nvSpPr>
              <p:spPr bwMode="auto">
                <a:xfrm rot="5400000">
                  <a:off x="10362705" y="2417636"/>
                  <a:ext cx="552253" cy="221862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94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1333">
                            <a:prstClr val="white"/>
                          </a:gs>
                          <a:gs pos="13000">
                            <a:prstClr val="white"/>
                          </a:gs>
                        </a:gsLst>
                        <a:lin ang="10800000" scaled="0"/>
                      </a:gradFill>
                      <a:effectLst/>
                      <a:uLnTx/>
                      <a:uFillTx/>
                      <a:latin typeface="Segoe UI"/>
                      <a:ea typeface="Segoe UI" pitchFamily="34" charset="0"/>
                      <a:cs typeface="Segoe UI" pitchFamily="34" charset="0"/>
                    </a:rPr>
                    <a:t>Bing News Search</a:t>
                  </a:r>
                </a:p>
              </p:txBody>
            </p:sp>
            <p:sp>
              <p:nvSpPr>
                <p:cNvPr id="107" name="TextBox 7"/>
                <p:cNvSpPr txBox="1"/>
                <p:nvPr/>
              </p:nvSpPr>
              <p:spPr>
                <a:xfrm>
                  <a:off x="9663679" y="3961241"/>
                  <a:ext cx="1282337" cy="164127"/>
                </a:xfrm>
                <a:prstGeom prst="rect">
                  <a:avLst/>
                </a:prstGeom>
                <a:noFill/>
                <a:ln>
                  <a:noFill/>
                </a:ln>
              </p:spPr>
              <p:txBody>
                <a:bodyPr wrap="none" lIns="0" tIns="0" rIns="0" bIns="0" rtlCol="0">
                  <a:spAutoFit/>
                </a:bodyPr>
                <a:lstStyle/>
                <a:p>
                  <a:pPr marL="0" marR="0" lvl="1" indent="0" algn="l" defTabSz="896152" rtl="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a:ln>
                        <a:noFill/>
                      </a:ln>
                      <a:solidFill>
                        <a:srgbClr val="505050"/>
                      </a:solidFill>
                      <a:effectLst/>
                      <a:uLnTx/>
                      <a:uFillTx/>
                      <a:latin typeface="Segoe UI"/>
                      <a:ea typeface="+mn-ea"/>
                      <a:cs typeface="Consolas" panose="020B0609020204030204" pitchFamily="49" charset="0"/>
                    </a:rPr>
                    <a:t>Here is what I found: </a:t>
                  </a:r>
                </a:p>
              </p:txBody>
            </p:sp>
            <p:sp>
              <p:nvSpPr>
                <p:cNvPr id="117" name="Rectangle 116"/>
                <p:cNvSpPr/>
                <p:nvPr/>
              </p:nvSpPr>
              <p:spPr bwMode="auto">
                <a:xfrm>
                  <a:off x="9999370" y="4185020"/>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Information Communications  Media Market News</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It also investigates the top three expected </a:t>
                  </a:r>
                  <a:r>
                    <a:rPr kumimoji="0" lang="en-US" sz="600" b="1"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Fraud</a:t>
                  </a:r>
                  <a:r>
                    <a:rPr kumimoji="0" lang="en-US" sz="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 Detection and </a:t>
                  </a:r>
                  <a:r>
                    <a:rPr kumimoji="0" lang="en-US" sz="600" b="1"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Prevention</a:t>
                  </a:r>
                  <a:r>
                    <a:rPr kumimoji="0" lang="en-US" sz="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4185020"/>
                  <a:ext cx="422013" cy="557882"/>
                </a:xfrm>
                <a:prstGeom prst="rect">
                  <a:avLst/>
                </a:prstGeom>
              </p:spPr>
            </p:pic>
            <p:sp>
              <p:nvSpPr>
                <p:cNvPr id="120" name="Rectangle 119"/>
                <p:cNvSpPr/>
                <p:nvPr/>
              </p:nvSpPr>
              <p:spPr bwMode="auto">
                <a:xfrm>
                  <a:off x="9999370" y="4780158"/>
                  <a:ext cx="1697727" cy="556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The Big Question: In-House or Outsourced Fraud Protection?</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First, let’s point out that there is not one absolute answer—there are “pros” and “cons” 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780158"/>
                  <a:ext cx="417433" cy="569960"/>
                </a:xfrm>
                <a:prstGeom prst="rect">
                  <a:avLst/>
                </a:prstGeom>
              </p:spPr>
            </p:pic>
            <p:sp>
              <p:nvSpPr>
                <p:cNvPr id="122" name="Rectangle 121"/>
                <p:cNvSpPr/>
                <p:nvPr/>
              </p:nvSpPr>
              <p:spPr bwMode="auto">
                <a:xfrm>
                  <a:off x="9998417" y="5390881"/>
                  <a:ext cx="1698680" cy="6601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a:ln>
                        <a:noFill/>
                      </a:ln>
                      <a:gradFill>
                        <a:gsLst>
                          <a:gs pos="4000">
                            <a:srgbClr val="0078D7"/>
                          </a:gs>
                          <a:gs pos="15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Michael heads fraud prevention tool. Online 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5390881"/>
                  <a:ext cx="417433" cy="569960"/>
                </a:xfrm>
                <a:prstGeom prst="rect">
                  <a:avLst/>
                </a:prstGeom>
              </p:spPr>
            </p:pic>
          </p:grpSp>
          <p:grpSp>
            <p:nvGrpSpPr>
              <p:cNvPr id="130" name="Group 129">
                <a:extLst>
                  <a:ext uri="{FF2B5EF4-FFF2-40B4-BE49-F238E27FC236}">
                    <a16:creationId xmlns:a16="http://schemas.microsoft.com/office/drawing/2014/main" id="{F3732E56-E6C0-4E82-9C15-FFB73134CF4A}"/>
                  </a:ext>
                </a:extLst>
              </p:cNvPr>
              <p:cNvGrpSpPr/>
              <p:nvPr/>
            </p:nvGrpSpPr>
            <p:grpSpPr>
              <a:xfrm>
                <a:off x="9709376" y="2111940"/>
                <a:ext cx="348356" cy="973067"/>
                <a:chOff x="8754592" y="700282"/>
                <a:chExt cx="151053" cy="421938"/>
              </a:xfrm>
              <a:solidFill>
                <a:schemeClr val="accent3"/>
              </a:solidFill>
            </p:grpSpPr>
            <p:sp>
              <p:nvSpPr>
                <p:cNvPr id="131" name="Freeform 745">
                  <a:extLst>
                    <a:ext uri="{FF2B5EF4-FFF2-40B4-BE49-F238E27FC236}">
                      <a16:creationId xmlns:a16="http://schemas.microsoft.com/office/drawing/2014/main" id="{B10AD9AA-051D-4EF1-881F-86F48B96F406}"/>
                    </a:ext>
                  </a:extLst>
                </p:cNvPr>
                <p:cNvSpPr>
                  <a:spLocks/>
                </p:cNvSpPr>
                <p:nvPr/>
              </p:nvSpPr>
              <p:spPr bwMode="auto">
                <a:xfrm>
                  <a:off x="8754592"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2" name="Oval 746">
                  <a:extLst>
                    <a:ext uri="{FF2B5EF4-FFF2-40B4-BE49-F238E27FC236}">
                      <a16:creationId xmlns:a16="http://schemas.microsoft.com/office/drawing/2014/main" id="{788E2C36-E97F-4B1D-B1E4-658ED36C010A}"/>
                    </a:ext>
                  </a:extLst>
                </p:cNvPr>
                <p:cNvSpPr>
                  <a:spLocks noChangeArrowheads="1"/>
                </p:cNvSpPr>
                <p:nvPr/>
              </p:nvSpPr>
              <p:spPr bwMode="auto">
                <a:xfrm>
                  <a:off x="8784128" y="700282"/>
                  <a:ext cx="91982" cy="911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3.125E-6 -4.44444E-6 L 3.125E-6 0.03172 " pathEditMode="relative" rAng="0" ptsTypes="AA">
                                      <p:cBhvr>
                                        <p:cTn id="9" dur="500" spd="-100000" fill="hold"/>
                                        <p:tgtEl>
                                          <p:spTgt spid="28"/>
                                        </p:tgtEl>
                                        <p:attrNameLst>
                                          <p:attrName>ppt_x</p:attrName>
                                          <p:attrName>ppt_y</p:attrName>
                                        </p:attrNameLst>
                                      </p:cBhvr>
                                      <p:rCtr x="0" y="1574"/>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79167E-6 4.81481E-6 L 4.79167E-6 0.03171 " pathEditMode="relative" rAng="0" ptsTypes="AA">
                                      <p:cBhvr>
                                        <p:cTn id="14" dur="500" spd="-100000" fill="hold"/>
                                        <p:tgtEl>
                                          <p:spTgt spid="8"/>
                                        </p:tgtEl>
                                        <p:attrNameLst>
                                          <p:attrName>ppt_x</p:attrName>
                                          <p:attrName>ppt_y</p:attrName>
                                        </p:attrNameLst>
                                      </p:cBhvr>
                                      <p:rCtr x="0" y="1574"/>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4.79167E-6 4.81481E-6 L 4.79167E-6 0.03171 " pathEditMode="relative" rAng="0" ptsTypes="AA">
                                      <p:cBhvr>
                                        <p:cTn id="19" dur="500" spd="-100000" fill="hold"/>
                                        <p:tgtEl>
                                          <p:spTgt spid="7"/>
                                        </p:tgtEl>
                                        <p:attrNameLst>
                                          <p:attrName>ppt_x</p:attrName>
                                          <p:attrName>ppt_y</p:attrName>
                                        </p:attrNameLst>
                                      </p:cBhvr>
                                      <p:rCtr x="0" y="1574"/>
                                    </p:animMotion>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0"/>
                                  </p:stCondLst>
                                  <p:childTnLst>
                                    <p:animMotion origin="layout" path="M 4.79167E-6 -7.40741E-7 L 4.79167E-6 0.03171 " pathEditMode="relative" rAng="0" ptsTypes="AA">
                                      <p:cBhvr>
                                        <p:cTn id="24" dur="500" spd="-100000" fill="hold"/>
                                        <p:tgtEl>
                                          <p:spTgt spid="70"/>
                                        </p:tgtEl>
                                        <p:attrNameLst>
                                          <p:attrName>ppt_x</p:attrName>
                                          <p:attrName>ppt_y</p:attrName>
                                        </p:attrNameLst>
                                      </p:cBhvr>
                                      <p:rCtr x="0" y="1574"/>
                                    </p:animMotion>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par>
                                <p:cTn id="28" presetID="42" presetClass="path" presetSubtype="0" decel="100000" fill="hold" nodeType="withEffect">
                                  <p:stCondLst>
                                    <p:cond delay="0"/>
                                  </p:stCondLst>
                                  <p:childTnLst>
                                    <p:animMotion origin="layout" path="M -2.08333E-7 -4.81481E-6 L -2.08333E-7 0.03172 " pathEditMode="relative" rAng="0" ptsTypes="AA">
                                      <p:cBhvr>
                                        <p:cTn id="29" dur="500" spd="-100000" fill="hold"/>
                                        <p:tgtEl>
                                          <p:spTgt spid="75"/>
                                        </p:tgtEl>
                                        <p:attrNameLst>
                                          <p:attrName>ppt_x</p:attrName>
                                          <p:attrName>ppt_y</p:attrName>
                                        </p:attrNameLst>
                                      </p:cBhvr>
                                      <p:rCtr x="0" y="1574"/>
                                    </p:animMotion>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nodeType="withEffect">
                                  <p:stCondLst>
                                    <p:cond delay="0"/>
                                  </p:stCondLst>
                                  <p:childTnLst>
                                    <p:animMotion origin="layout" path="M 4.79167E-6 4.81481E-6 L 4.79167E-6 0.03171 " pathEditMode="relative" rAng="0" ptsTypes="AA">
                                      <p:cBhvr>
                                        <p:cTn id="35" dur="500" spd="-100000" fill="hold"/>
                                        <p:tgtEl>
                                          <p:spTgt spid="15"/>
                                        </p:tgtEl>
                                        <p:attrNameLst>
                                          <p:attrName>ppt_x</p:attrName>
                                          <p:attrName>ppt_y</p:attrName>
                                        </p:attrNameLst>
                                      </p:cBhvr>
                                      <p:rCtr x="0" y="1574"/>
                                    </p:animMotion>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42" presetClass="path" presetSubtype="0" decel="100000" fill="hold" nodeType="withEffect">
                                  <p:stCondLst>
                                    <p:cond delay="0"/>
                                  </p:stCondLst>
                                  <p:childTnLst>
                                    <p:animMotion origin="layout" path="M 4.79167E-6 4.81481E-6 L 4.79167E-6 0.03171 " pathEditMode="relative" rAng="0" ptsTypes="AA">
                                      <p:cBhvr>
                                        <p:cTn id="41" dur="500" spd="-100000" fill="hold"/>
                                        <p:tgtEl>
                                          <p:spTgt spid="18"/>
                                        </p:tgtEl>
                                        <p:attrNameLst>
                                          <p:attrName>ppt_x</p:attrName>
                                          <p:attrName>ppt_y</p:attrName>
                                        </p:attrNameLst>
                                      </p:cBhvr>
                                      <p:rCtr x="0" y="1574"/>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42" presetClass="path" presetSubtype="0" decel="100000" fill="hold" nodeType="withEffect">
                                  <p:stCondLst>
                                    <p:cond delay="0"/>
                                  </p:stCondLst>
                                  <p:childTnLst>
                                    <p:animMotion origin="layout" path="M 4.79167E-6 4.81481E-6 L 4.79167E-6 0.03171 " pathEditMode="relative" rAng="0" ptsTypes="AA">
                                      <p:cBhvr>
                                        <p:cTn id="47" dur="500" spd="-100000" fill="hold"/>
                                        <p:tgtEl>
                                          <p:spTgt spid="29"/>
                                        </p:tgtEl>
                                        <p:attrNameLst>
                                          <p:attrName>ppt_x</p:attrName>
                                          <p:attrName>ppt_y</p:attrName>
                                        </p:attrNameLst>
                                      </p:cBhvr>
                                      <p:rCtr x="0" y="1574"/>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42" presetClass="path" presetSubtype="0" decel="100000" fill="hold" nodeType="withEffect">
                                  <p:stCondLst>
                                    <p:cond delay="0"/>
                                  </p:stCondLst>
                                  <p:childTnLst>
                                    <p:animMotion origin="layout" path="M 4.79167E-6 4.81481E-6 L 4.79167E-6 0.03171 " pathEditMode="relative" rAng="0" ptsTypes="AA">
                                      <p:cBhvr>
                                        <p:cTn id="53" dur="500" spd="-100000" fill="hold"/>
                                        <p:tgtEl>
                                          <p:spTgt spid="3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dirty="0">
                <a:gradFill>
                  <a:gsLst>
                    <a:gs pos="1250">
                      <a:srgbClr val="353535"/>
                    </a:gs>
                    <a:gs pos="100000">
                      <a:srgbClr val="353535"/>
                    </a:gs>
                  </a:gsLst>
                  <a:lin ang="5400000" scaled="0"/>
                </a:gradFill>
                <a:latin typeface="Segoe UI Light"/>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algn="ctr" defTabSz="914139">
              <a:lnSpc>
                <a:spcPct val="90000"/>
              </a:lnSpc>
              <a:spcAft>
                <a:spcPts val="575"/>
              </a:spcAft>
              <a:defRPr/>
            </a:pP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algn="ctr" defTabSz="914139">
              <a:lnSpc>
                <a:spcPct val="90000"/>
              </a:lnSpc>
              <a:spcAft>
                <a:spcPts val="575"/>
              </a:spcAft>
              <a:defRPr/>
            </a:pP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Customizable web service </a:t>
            </a:r>
            <a:b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that learns to recognize </a:t>
            </a:r>
            <a:b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algn="ctr" defTabSz="914139">
              <a:lnSpc>
                <a:spcPct val="90000"/>
              </a:lnSpc>
              <a:spcAft>
                <a:spcPts val="575"/>
              </a:spcAft>
              <a:defRPr/>
            </a:pP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Machine-assisted moderation </a:t>
            </a:r>
            <a:b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algn="ctr" defTabSz="914139">
              <a:lnSpc>
                <a:spcPct val="90000"/>
              </a:lnSpc>
              <a:spcAft>
                <a:spcPts val="575"/>
              </a:spcAft>
              <a:defRPr/>
            </a:pP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algn="ctr" defTabSz="914139">
              <a:lnSpc>
                <a:spcPct val="90000"/>
              </a:lnSpc>
              <a:spcAft>
                <a:spcPts val="575"/>
              </a:spcAft>
              <a:defRPr/>
            </a:pPr>
            <a:r>
              <a:rPr lang="en-US" sz="137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algn="ctr" defTabSz="914139">
              <a:lnSpc>
                <a:spcPct val="90000"/>
              </a:lnSpc>
              <a:spcAft>
                <a:spcPts val="575"/>
              </a:spcAft>
              <a:defRPr/>
            </a:pPr>
            <a:r>
              <a:rPr lang="en-US" sz="137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2.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ermInfo xmlns="http://schemas.microsoft.com/office/infopath/2007/PartnerControls">
          <TermName xmlns="http://schemas.microsoft.com/office/infopath/2007/PartnerControls">Microsoft AI</TermName>
          <TermId xmlns="http://schemas.microsoft.com/office/infopath/2007/PartnerControls">cb4d3430-a930-426e-b7fa-8ba1a0cc0d4d</TermId>
        </TermInfo>
        <TermInfo xmlns="http://schemas.microsoft.com/office/infopath/2007/PartnerControls">
          <TermName xmlns="http://schemas.microsoft.com/office/infopath/2007/PartnerControls">Deep Learning</TermName>
          <TermId xmlns="http://schemas.microsoft.com/office/infopath/2007/PartnerControls">02be91e4-530a-485b-a9b5-0370a3cd2ab1</TermId>
        </TermInfo>
        <TermInfo xmlns="http://schemas.microsoft.com/office/infopath/2007/PartnerControls">
          <TermName xmlns="http://schemas.microsoft.com/office/infopath/2007/PartnerControls">artificial neural networks</TermName>
          <TermId xmlns="http://schemas.microsoft.com/office/infopath/2007/PartnerControls">3c500d92-4690-4bad-aebe-572cfbcdbf7b</TermId>
        </TermInfo>
        <TermInfo xmlns="http://schemas.microsoft.com/office/infopath/2007/PartnerControls">
          <TermName xmlns="http://schemas.microsoft.com/office/infopath/2007/PartnerControls">Cognitive Services</TermName>
          <TermId xmlns="http://schemas.microsoft.com/office/infopath/2007/PartnerControls">c8f23e1a-bb25-4c5c-90fa-bef719796b30</TermId>
        </TermInfo>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bot framework</TermName>
          <TermId xmlns="http://schemas.microsoft.com/office/infopath/2007/PartnerControls">00000000-0000-0000-0000-000000000000</TermId>
        </TermInfo>
      </Terms>
    </TaxKeywordTaxHTField>
    <TaxCatchAll xmlns="230e9df3-be65-4c73-a93b-d1236ebd677e">
      <Value>147</Value>
      <Value>146</Value>
      <Value>145</Value>
      <Value>144</Value>
      <Value>143</Value>
      <Value>142</Value>
    </TaxCatchAll>
    <LastSharedByUser xmlns="48700657-532b-44b0-979e-ce1175952f9f">rozimmer@microsoft.com</LastSharedByUser>
    <LastSharedByTime xmlns="48700657-532b-44b0-979e-ce1175952f9f">2017-12-08T12:55:29+00:00</LastSharedByTime>
    <SharedWithUsers xmlns="48700657-532b-44b0-979e-ce1175952f9f">
      <UserInfo>
        <DisplayName>Natalia Garcia (Consultora Marco Chile CIA LTD)</DisplayName>
        <AccountId>25388</AccountId>
        <AccountType/>
      </UserInfo>
      <UserInfo>
        <DisplayName>Boon Teng Tan</DisplayName>
        <AccountId>4900</AccountId>
        <AccountType/>
      </UserInfo>
      <UserInfo>
        <DisplayName>Raymond Chin</DisplayName>
        <AccountId>6194</AccountId>
        <AccountType/>
      </UserInfo>
      <UserInfo>
        <DisplayName>David Caicedo</DisplayName>
        <AccountId>79478</AccountId>
        <AccountType/>
      </UserInfo>
      <UserInfo>
        <DisplayName>Samuel Denton-Giles</DisplayName>
        <AccountId>46697</AccountId>
        <AccountType/>
      </UserInfo>
      <UserInfo>
        <DisplayName>Doug Schieffer</DisplayName>
        <AccountId>60837</AccountId>
        <AccountType/>
      </UserInfo>
      <UserInfo>
        <DisplayName>Ahmed Howaidy</DisplayName>
        <AccountId>5652</AccountId>
        <AccountType/>
      </UserInfo>
      <UserInfo>
        <DisplayName>Mike Kiernan</DisplayName>
        <AccountId>100200</AccountId>
        <AccountType/>
      </UserInfo>
      <UserInfo>
        <DisplayName>Robert Zimmermann</DisplayName>
        <AccountId>97949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58C237C69FFF4AB6292F6DE0FB4842" ma:contentTypeVersion="9" ma:contentTypeDescription="Create a new document." ma:contentTypeScope="" ma:versionID="59f69ce78f4d7c1247268bbdf758db59">
  <xsd:schema xmlns:xsd="http://www.w3.org/2001/XMLSchema" xmlns:xs="http://www.w3.org/2001/XMLSchema" xmlns:p="http://schemas.microsoft.com/office/2006/metadata/properties" xmlns:ns2="230e9df3-be65-4c73-a93b-d1236ebd677e" xmlns:ns3="48700657-532b-44b0-979e-ce1175952f9f" xmlns:ns4="4464b43b-4f5a-417d-9983-a7b6b67d8784" targetNamespace="http://schemas.microsoft.com/office/2006/metadata/properties" ma:root="true" ma:fieldsID="7aebd77bd51e2fca6e86eaa6819a2b91" ns2:_="" ns3:_="" ns4:_="">
    <xsd:import namespace="230e9df3-be65-4c73-a93b-d1236ebd677e"/>
    <xsd:import namespace="48700657-532b-44b0-979e-ce1175952f9f"/>
    <xsd:import namespace="4464b43b-4f5a-417d-9983-a7b6b67d8784"/>
    <xsd:element name="properties">
      <xsd:complexType>
        <xsd:sequence>
          <xsd:element name="documentManagement">
            <xsd:complexType>
              <xsd:all>
                <xsd:element ref="ns2:TaxKeywordTaxHTField" minOccurs="0"/>
                <xsd:element ref="ns2:TaxCatchAll" minOccurs="0"/>
                <xsd:element ref="ns2:TaxCatchAllLabel"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description="" ma:hidden="true" ma:list="{3b9a2846-5722-49f7-8934-01e069e780e5}" ma:internalName="TaxCatchAll" ma:showField="CatchAllData" ma:web="48700657-532b-44b0-979e-ce1175952f9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3b9a2846-5722-49f7-8934-01e069e780e5}" ma:internalName="TaxCatchAllLabel" ma:readOnly="true" ma:showField="CatchAllDataLabel" ma:web="48700657-532b-44b0-979e-ce1175952f9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8700657-532b-44b0-979e-ce1175952f9f"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464b43b-4f5a-417d-9983-a7b6b67d8784"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AutoTags" ma:index="19" nillable="true" ma:displayName="MediaServiceAutoTags" ma:internalName="MediaServiceAutoTags" ma:readOnly="true">
      <xsd:simpleType>
        <xsd:restriction base="dms:Text"/>
      </xsd:simpleType>
    </xsd:element>
    <xsd:element name="MediaServiceLocation" ma:index="20"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A5C839-C9CA-4569-A7F3-278111B05EF0}">
  <ds:schemaRefs>
    <ds:schemaRef ds:uri="http://schemas.microsoft.com/office/2006/documentManagement/types"/>
    <ds:schemaRef ds:uri="230e9df3-be65-4c73-a93b-d1236ebd677e"/>
    <ds:schemaRef ds:uri="4464b43b-4f5a-417d-9983-a7b6b67d8784"/>
    <ds:schemaRef ds:uri="http://purl.org/dc/terms/"/>
    <ds:schemaRef ds:uri="http://schemas.microsoft.com/office/infopath/2007/PartnerControls"/>
    <ds:schemaRef ds:uri="http://purl.org/dc/dcmitype/"/>
    <ds:schemaRef ds:uri="http://schemas.openxmlformats.org/package/2006/metadata/core-properties"/>
    <ds:schemaRef ds:uri="http://purl.org/dc/elements/1.1/"/>
    <ds:schemaRef ds:uri="48700657-532b-44b0-979e-ce1175952f9f"/>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183B4B2-99EA-4AD7-A286-BABF5A102E53}">
  <ds:schemaRefs>
    <ds:schemaRef ds:uri="http://schemas.microsoft.com/sharepoint/v3/contenttype/forms"/>
  </ds:schemaRefs>
</ds:datastoreItem>
</file>

<file path=customXml/itemProps3.xml><?xml version="1.0" encoding="utf-8"?>
<ds:datastoreItem xmlns:ds="http://schemas.openxmlformats.org/officeDocument/2006/customXml" ds:itemID="{421F65C0-9954-425F-BE22-01B6242B2C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48700657-532b-44b0-979e-ce1175952f9f"/>
    <ds:schemaRef ds:uri="4464b43b-4f5a-417d-9983-a7b6b67d87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9249</Words>
  <Application>Microsoft Office PowerPoint</Application>
  <PresentationFormat>Breitbild</PresentationFormat>
  <Paragraphs>1051</Paragraphs>
  <Slides>77</Slides>
  <Notes>77</Notes>
  <HiddenSlides>2</HiddenSlides>
  <MMClips>0</MMClips>
  <ScaleCrop>false</ScaleCrop>
  <HeadingPairs>
    <vt:vector size="8" baseType="variant">
      <vt:variant>
        <vt:lpstr>Verwendete Schriftarten</vt:lpstr>
      </vt:variant>
      <vt:variant>
        <vt:i4>9</vt:i4>
      </vt:variant>
      <vt:variant>
        <vt:lpstr>Design</vt:lpstr>
      </vt:variant>
      <vt:variant>
        <vt:i4>2</vt:i4>
      </vt:variant>
      <vt:variant>
        <vt:lpstr>Eingebettete OLE-Server</vt:lpstr>
      </vt:variant>
      <vt:variant>
        <vt:i4>1</vt:i4>
      </vt:variant>
      <vt:variant>
        <vt:lpstr>Folientitel</vt:lpstr>
      </vt:variant>
      <vt:variant>
        <vt:i4>77</vt:i4>
      </vt:variant>
    </vt:vector>
  </HeadingPairs>
  <TitlesOfParts>
    <vt:vector size="89" baseType="lpstr">
      <vt:lpstr>Arial</vt:lpstr>
      <vt:lpstr>Calibri</vt:lpstr>
      <vt:lpstr>Consolas</vt:lpstr>
      <vt:lpstr>Segoe UI</vt:lpstr>
      <vt:lpstr>Segoe UI Light</vt:lpstr>
      <vt:lpstr>Segoe UI Semibold</vt:lpstr>
      <vt:lpstr>Segoe UI Semilight</vt:lpstr>
      <vt:lpstr>wf_segoe-ui_normal</vt:lpstr>
      <vt:lpstr>Wingdings</vt:lpstr>
      <vt:lpstr>SMSG Readiness Master Template 16x9_MODIFIED</vt:lpstr>
      <vt:lpstr>WHITE TEMPLATE</vt:lpstr>
      <vt:lpstr>think-cell Slide</vt:lpstr>
      <vt:lpstr>Speaker Guidance</vt:lpstr>
      <vt:lpstr>PowerPoint-Präsentation</vt:lpstr>
      <vt:lpstr>PowerPoint-Präsentation</vt:lpstr>
      <vt:lpstr>PowerPoint-Präsentation</vt:lpstr>
      <vt:lpstr>PowerPoint-Präsentation</vt:lpstr>
      <vt:lpstr>PowerPoint-Präsentation</vt:lpstr>
      <vt:lpstr>Why Microsoft  Cognitive Services?</vt:lpstr>
      <vt:lpstr>A variety of real-world applications</vt:lpstr>
      <vt:lpstr>PowerPoint-Präsentation</vt:lpstr>
      <vt:lpstr>PowerPoint-Präsentation</vt:lpstr>
      <vt:lpstr>PowerPoint-Präsentation</vt:lpstr>
      <vt:lpstr>PowerPoint-Präsentation</vt:lpstr>
      <vt:lpstr>PowerPoint-Präsentation</vt:lpstr>
      <vt:lpstr>PowerPoint-Präsentation</vt:lpstr>
      <vt:lpstr>DEMONSTRATIONS</vt:lpstr>
      <vt:lpstr>VISION</vt:lpstr>
      <vt:lpstr>Computer  Vision API</vt:lpstr>
      <vt:lpstr>Analyze image </vt:lpstr>
      <vt:lpstr>OCR</vt:lpstr>
      <vt:lpstr>OCR</vt:lpstr>
      <vt:lpstr>OCR</vt:lpstr>
      <vt:lpstr>Smart  thumbnail</vt:lpstr>
      <vt:lpstr>PowerPoint-Präsentation</vt:lpstr>
      <vt:lpstr>PowerPoint-Präsentation</vt:lpstr>
      <vt:lpstr>Emotion API</vt:lpstr>
      <vt:lpstr>Emotion API</vt:lpstr>
      <vt:lpstr>Face API</vt:lpstr>
      <vt:lpstr>Face API</vt:lpstr>
      <vt:lpstr>Content Moderator Machine-assisted moderation of  text and images, augmented with  human review tools</vt:lpstr>
      <vt:lpstr>Custom Vision Service A customizable web service that learns  to recognize specific content in imagery </vt:lpstr>
      <vt:lpstr>Video Indexer Unlock video insights</vt:lpstr>
      <vt:lpstr>SPEECH</vt:lpstr>
      <vt:lpstr>Bing Speech API</vt:lpstr>
      <vt:lpstr>PowerPoint-Präsentation</vt:lpstr>
      <vt:lpstr>Custom Speech  Service</vt:lpstr>
      <vt:lpstr>Custom Speech Service</vt:lpstr>
      <vt:lpstr>PowerPoint-Präsentation</vt:lpstr>
      <vt:lpstr>Speaker  Recognition API</vt:lpstr>
      <vt:lpstr>Speaker  Recognition API</vt:lpstr>
      <vt:lpstr>LANGUAGE</vt:lpstr>
      <vt:lpstr>Bing spell check  API</vt:lpstr>
      <vt:lpstr>Bing spell check  API</vt:lpstr>
      <vt:lpstr>Language  Understanding  Intelligent Service</vt:lpstr>
      <vt:lpstr>Language  Understanding  Intelligent Service</vt:lpstr>
      <vt:lpstr>Language  understanding  models</vt:lpstr>
      <vt:lpstr>PowerPoint-Präsentation</vt:lpstr>
      <vt:lpstr>Linguistic analysis</vt:lpstr>
      <vt:lpstr>Linguistic analysis</vt:lpstr>
      <vt:lpstr>Text analytics</vt:lpstr>
      <vt:lpstr>Web language  model</vt:lpstr>
      <vt:lpstr>Microsoft  Translator</vt:lpstr>
      <vt:lpstr>KNOWLEDGE</vt:lpstr>
      <vt:lpstr>Academic  knowledge</vt:lpstr>
      <vt:lpstr>Entity linking</vt:lpstr>
      <vt:lpstr>Knowledge  exploration</vt:lpstr>
      <vt:lpstr>Recommendations</vt:lpstr>
      <vt:lpstr>PowerPoint-Präsentation</vt:lpstr>
      <vt:lpstr>PowerPoint-Präsentation</vt:lpstr>
      <vt:lpstr>QnA Maker</vt:lpstr>
      <vt:lpstr>Custom  Decision Service</vt:lpstr>
      <vt:lpstr>PowerPoint-Präsentation</vt:lpstr>
      <vt:lpstr>SEARCH</vt:lpstr>
      <vt:lpstr>Bing web search</vt:lpstr>
      <vt:lpstr>Bing image search</vt:lpstr>
      <vt:lpstr>Bing video search</vt:lpstr>
      <vt:lpstr>Bing news search</vt:lpstr>
      <vt:lpstr>Bing autosuggest</vt:lpstr>
      <vt:lpstr>Bing custom search</vt:lpstr>
      <vt:lpstr>Bing entity search</vt:lpstr>
      <vt:lpstr>PowerPoint-Präsentation</vt:lpstr>
      <vt:lpstr>DEVELOPER  RESOURCES</vt:lpstr>
      <vt:lpstr>Q&amp;A – Thank you</vt:lpstr>
      <vt:lpstr>PowerPoint-Präsentation</vt:lpstr>
      <vt:lpstr>Appendix</vt:lpstr>
      <vt:lpstr>Microsoft  Cognitive Services</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Technical Deck</dc:title>
  <dc:creator>Russ Rogers (Prime 8)</dc:creator>
  <cp:keywords>Data and AI; artificial neural networks; Deep Learning; Cognitive Services; Microsoft AI; bot framework</cp:keywords>
  <cp:lastModifiedBy>Senaj Lelic</cp:lastModifiedBy>
  <cp:revision>60</cp:revision>
  <dcterms:modified xsi:type="dcterms:W3CDTF">2018-11-25T16:47:44Z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147;#Microsoft AI|cb4d3430-a930-426e-b7fa-8ba1a0cc0d4d;#146;#Deep Learning|02be91e4-530a-485b-a9b5-0370a3cd2ab1;#145;#artificial neural networks|3c500d92-4690-4bad-aebe-572cfbcdbf7b;#144;#Cognitive Services|c8f23e1a-bb25-4c5c-90fa-bef719796b30;#143;#bot f</vt:lpwstr>
  </property>
  <property fmtid="{D5CDD505-2E9C-101B-9397-08002B2CF9AE}" pid="4" name="NewsType">
    <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435;#technical presentations|83a894cf-702b-47fc-aba5-41bd10dc1e75</vt:lpwstr>
  </property>
  <property fmtid="{D5CDD505-2E9C-101B-9397-08002B2CF9AE}" pid="9" name="ContentTypeId">
    <vt:lpwstr>0x0101002D58C237C69FFF4AB6292F6DE0FB4842</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26;#Azure|669a3112-5edf-444b-a003-630063601f07;#2119;#Microsoft Cognitive Services|d4822b8f-2d1c-4a11-826f-7fd59398add0</vt:lpwstr>
  </property>
  <property fmtid="{D5CDD505-2E9C-101B-9397-08002B2CF9AE}" pid="19" name="_dlc_DocIdItemGuid">
    <vt:lpwstr>32a08fdc-8799-4152-b76a-c8d7111136d8</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1" name="NewsSource">
    <vt:lpwstr/>
  </property>
  <property fmtid="{D5CDD505-2E9C-101B-9397-08002B2CF9AE}" pid="42" name="SharedWithUsers">
    <vt:lpwstr>25388;#Natalia Garcia (Consultora Marco Chile CIA LTD);#4900;#Boon Teng Tan;#6194;#Raymond Chin;#79478;#David Caicedo;#46697;#Samuel Denton-Giles;#60837;#Doug Schieffer;#5652;#Ahmed Howaidy;#100200;#Mike Kiernan;#97949;#Robert Zimmermann</vt:lpwstr>
  </property>
  <property fmtid="{D5CDD505-2E9C-101B-9397-08002B2CF9AE}" pid="43" name="FolderExtensions">
    <vt:lpwstr/>
  </property>
  <property fmtid="{D5CDD505-2E9C-101B-9397-08002B2CF9AE}" pid="44" name="ParentID1">
    <vt:lpwstr>G01KC-1-19180</vt:lpwstr>
  </property>
  <property fmtid="{D5CDD505-2E9C-101B-9397-08002B2CF9AE}" pid="45" name="MSIP_Label_f42aa342-8706-4288-bd11-ebb85995028c_Enabled">
    <vt:lpwstr>True</vt:lpwstr>
  </property>
  <property fmtid="{D5CDD505-2E9C-101B-9397-08002B2CF9AE}" pid="46" name="MSIP_Label_f42aa342-8706-4288-bd11-ebb85995028c_SiteId">
    <vt:lpwstr>72f988bf-86f1-41af-91ab-2d7cd011db47</vt:lpwstr>
  </property>
  <property fmtid="{D5CDD505-2E9C-101B-9397-08002B2CF9AE}" pid="47" name="MSIP_Label_f42aa342-8706-4288-bd11-ebb85995028c_Ref">
    <vt:lpwstr>https://api.informationprotection.azure.com/api/72f988bf-86f1-41af-91ab-2d7cd011db47</vt:lpwstr>
  </property>
  <property fmtid="{D5CDD505-2E9C-101B-9397-08002B2CF9AE}" pid="48" name="MSIP_Label_f42aa342-8706-4288-bd11-ebb85995028c_SetBy">
    <vt:lpwstr>gibattag@microsoft.com</vt:lpwstr>
  </property>
  <property fmtid="{D5CDD505-2E9C-101B-9397-08002B2CF9AE}" pid="49" name="MSIP_Label_f42aa342-8706-4288-bd11-ebb85995028c_SetDate">
    <vt:lpwstr>2017-05-10T00:12:33.1717880-07:00</vt:lpwstr>
  </property>
  <property fmtid="{D5CDD505-2E9C-101B-9397-08002B2CF9AE}" pid="50" name="MSIP_Label_f42aa342-8706-4288-bd11-ebb85995028c_Name">
    <vt:lpwstr>General</vt:lpwstr>
  </property>
  <property fmtid="{D5CDD505-2E9C-101B-9397-08002B2CF9AE}" pid="51" name="MSIP_Label_f42aa342-8706-4288-bd11-ebb85995028c_Application">
    <vt:lpwstr>Microsoft Azure Information Protection</vt:lpwstr>
  </property>
  <property fmtid="{D5CDD505-2E9C-101B-9397-08002B2CF9AE}" pid="52" name="MSIP_Label_f42aa342-8706-4288-bd11-ebb85995028c_Extended_MSFT_Method">
    <vt:lpwstr>Automatic</vt:lpwstr>
  </property>
  <property fmtid="{D5CDD505-2E9C-101B-9397-08002B2CF9AE}" pid="53" name="Sensitivity">
    <vt:lpwstr>General</vt:lpwstr>
  </property>
  <property fmtid="{D5CDD505-2E9C-101B-9397-08002B2CF9AE}" pid="54" name="LastSharedByUser">
    <vt:lpwstr>rozimmer@microsoft.com</vt:lpwstr>
  </property>
  <property fmtid="{D5CDD505-2E9C-101B-9397-08002B2CF9AE}" pid="55" name="LastSharedByTime">
    <vt:filetime>2017-12-08T12:55:29Z</vt:filetime>
  </property>
</Properties>
</file>